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409" r:id="rId3"/>
    <p:sldId id="410" r:id="rId4"/>
    <p:sldId id="407" r:id="rId5"/>
    <p:sldId id="411" r:id="rId6"/>
    <p:sldId id="413" r:id="rId7"/>
    <p:sldId id="421" r:id="rId8"/>
    <p:sldId id="422" r:id="rId9"/>
    <p:sldId id="428" r:id="rId10"/>
    <p:sldId id="429" r:id="rId11"/>
    <p:sldId id="430" r:id="rId12"/>
    <p:sldId id="431" r:id="rId13"/>
    <p:sldId id="432" r:id="rId14"/>
    <p:sldId id="436" r:id="rId15"/>
    <p:sldId id="433" r:id="rId16"/>
    <p:sldId id="434" r:id="rId17"/>
    <p:sldId id="414" r:id="rId18"/>
    <p:sldId id="457" r:id="rId19"/>
    <p:sldId id="437" r:id="rId20"/>
    <p:sldId id="438" r:id="rId21"/>
    <p:sldId id="439" r:id="rId22"/>
    <p:sldId id="440" r:id="rId23"/>
    <p:sldId id="441" r:id="rId24"/>
    <p:sldId id="443" r:id="rId25"/>
    <p:sldId id="444" r:id="rId26"/>
    <p:sldId id="445" r:id="rId27"/>
    <p:sldId id="447" r:id="rId28"/>
    <p:sldId id="452" r:id="rId29"/>
    <p:sldId id="449" r:id="rId30"/>
    <p:sldId id="453" r:id="rId31"/>
    <p:sldId id="450" r:id="rId32"/>
    <p:sldId id="454" r:id="rId33"/>
    <p:sldId id="455" r:id="rId34"/>
    <p:sldId id="456" r:id="rId35"/>
    <p:sldId id="406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dalgo, Erica" initials="HE" lastIdx="2" clrIdx="0">
    <p:extLst>
      <p:ext uri="{19B8F6BF-5375-455C-9EA6-DF929625EA0E}">
        <p15:presenceInfo xmlns:p15="http://schemas.microsoft.com/office/powerpoint/2012/main" userId="S-1-5-21-224688898-426388408-9522986-1399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8D"/>
    <a:srgbClr val="0558A8"/>
    <a:srgbClr val="B5B6B8"/>
    <a:srgbClr val="B8B9BB"/>
    <a:srgbClr val="C0C0C4"/>
    <a:srgbClr val="D6D9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27706-2857-42B1-AE80-FC6212975B9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60B57311-48C0-4F06-B6D9-90EF9D6C3AC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38B2087D-5E5F-4C2F-83BF-8CFA0C5D6508}" type="par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43B21478-9A13-4ED9-88E9-2A73D768A51F}" type="sib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CA53DF4-E1D5-4DFC-818E-A06C0E29E732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8C9C7B32-A76A-45B6-9B17-5E862689208C}" type="par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728F8A61-2187-495A-B757-5919E44903BD}" type="sib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78F4EF8-1382-4FA5-AC4C-D11E4A653BA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696E72F1-2FA0-4CFC-98C3-17226D5889AB}" type="par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851C33E-8FB3-4372-8414-86BF86BD7C54}" type="sib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61605AB-ABE3-4C7D-AC0A-EC2CCD994455}">
      <dgm:prSet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5F9AC2F5-76D2-408D-928D-E6DC5437F2D9}" type="par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1473C03-439D-4552-ABE5-5ED146BE6C83}" type="sib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7DD3565-C4B3-481C-9373-D95E127802FF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gm:t>
    </dgm:pt>
    <dgm:pt modelId="{2D583C88-569E-4149-AA92-4ECBBD1E74CC}" type="par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1C1C412-7D28-45AE-B67C-045F13A7272C}" type="sib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E3EC1D9-E8F9-47C6-8342-6C331B5E949E}">
      <dgm:prSet phldrT="[Texto]" custT="1"/>
      <dgm:spPr/>
      <dgm:t>
        <a:bodyPr spcFirstLastPara="0" vert="horz" wrap="square" lIns="390881" tIns="35560" rIns="35560" bIns="35560" numCol="1" spcCol="1270" anchor="ctr" anchorCtr="0"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E9010119-8CC6-4F13-8526-68BB4778D6FC}" type="par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0839793-44C5-4679-BD84-CC17C036B09C}" type="sib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0DA88D2-A02F-4B23-B584-E82A7DB81842}">
      <dgm:prSet phldrT="[Texto]"/>
      <dgm:spPr/>
      <dgm:t>
        <a:bodyPr/>
        <a:lstStyle/>
        <a:p>
          <a:endParaRPr lang="es-ES"/>
        </a:p>
      </dgm:t>
    </dgm:pt>
    <dgm:pt modelId="{06625DC0-52BD-41A5-ACE8-A8F257E83EDC}" type="par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14675F6-5F06-4F17-B4FF-D1CF29F1D0AD}" type="sib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B5DD13F-020A-43E1-9BAA-336DAC090CA9}">
      <dgm:prSet phldrT="[Texto]"/>
      <dgm:spPr/>
      <dgm:t>
        <a:bodyPr/>
        <a:lstStyle/>
        <a:p>
          <a:endParaRPr lang="es-ES"/>
        </a:p>
      </dgm:t>
    </dgm:pt>
    <dgm:pt modelId="{7279BCCD-6783-4AC4-9EBB-5C2F2B94D023}" type="par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8D316DD8-7D46-4D0F-9359-54FC794CBE80}" type="sib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9AB0C50-9DFF-4B9E-B4F9-D9699A001B83}">
      <dgm:prSet phldrT="[Texto]"/>
      <dgm:spPr/>
      <dgm:t>
        <a:bodyPr/>
        <a:lstStyle/>
        <a:p>
          <a:endParaRPr lang="es-ES"/>
        </a:p>
      </dgm:t>
    </dgm:pt>
    <dgm:pt modelId="{9608AE71-4AF0-4FA4-B442-7A73AB655EB1}" type="par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6199639-15AA-421F-BDA6-8EEA4C8CDE8E}" type="sib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E285A896-3064-4EF9-9038-7FC8B1CFF82C}">
      <dgm:prSet phldrT="[Texto]" custT="1"/>
      <dgm:spPr/>
      <dgm:t>
        <a:bodyPr/>
        <a:lstStyle/>
        <a:p>
          <a:pPr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1D45623F-43CF-4EF6-B064-7EE694D5B16B}" type="par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12CB07E-6200-4BE5-BD09-335E752BE2BF}" type="sib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958A89A-4B5D-4A7C-9192-56BF25A4D058}" type="pres">
      <dgm:prSet presAssocID="{4B027706-2857-42B1-AE80-FC6212975B99}" presName="Name0" presStyleCnt="0">
        <dgm:presLayoutVars>
          <dgm:chMax val="7"/>
          <dgm:chPref val="7"/>
          <dgm:dir/>
        </dgm:presLayoutVars>
      </dgm:prSet>
      <dgm:spPr/>
    </dgm:pt>
    <dgm:pt modelId="{33DCFBF3-152A-4341-A7D3-6AFBC075B991}" type="pres">
      <dgm:prSet presAssocID="{4B027706-2857-42B1-AE80-FC6212975B99}" presName="Name1" presStyleCnt="0"/>
      <dgm:spPr/>
    </dgm:pt>
    <dgm:pt modelId="{1AA1DD95-7DAB-4A34-83E0-7E949D1F3063}" type="pres">
      <dgm:prSet presAssocID="{4B027706-2857-42B1-AE80-FC6212975B99}" presName="cycle" presStyleCnt="0"/>
      <dgm:spPr/>
    </dgm:pt>
    <dgm:pt modelId="{9DDD3D8F-5EDF-4862-893A-AF1735F89F49}" type="pres">
      <dgm:prSet presAssocID="{4B027706-2857-42B1-AE80-FC6212975B99}" presName="srcNode" presStyleLbl="node1" presStyleIdx="0" presStyleCnt="7"/>
      <dgm:spPr/>
    </dgm:pt>
    <dgm:pt modelId="{78F8470A-3277-4265-B0FA-F7D3E8A4DCFF}" type="pres">
      <dgm:prSet presAssocID="{4B027706-2857-42B1-AE80-FC6212975B99}" presName="conn" presStyleLbl="parChTrans1D2" presStyleIdx="0" presStyleCnt="1"/>
      <dgm:spPr/>
    </dgm:pt>
    <dgm:pt modelId="{7BA759F9-1EBD-4353-BF12-208AC4E94486}" type="pres">
      <dgm:prSet presAssocID="{4B027706-2857-42B1-AE80-FC6212975B99}" presName="extraNode" presStyleLbl="node1" presStyleIdx="0" presStyleCnt="7"/>
      <dgm:spPr/>
    </dgm:pt>
    <dgm:pt modelId="{B281737E-2728-4339-B817-0249F5563C69}" type="pres">
      <dgm:prSet presAssocID="{4B027706-2857-42B1-AE80-FC6212975B99}" presName="dstNode" presStyleLbl="node1" presStyleIdx="0" presStyleCnt="7"/>
      <dgm:spPr/>
    </dgm:pt>
    <dgm:pt modelId="{2F17E5A9-6EFC-4EB9-A3A3-7D8ED9F574C5}" type="pres">
      <dgm:prSet presAssocID="{60B57311-48C0-4F06-B6D9-90EF9D6C3AC6}" presName="text_1" presStyleLbl="node1" presStyleIdx="0" presStyleCnt="7">
        <dgm:presLayoutVars>
          <dgm:bulletEnabled val="1"/>
        </dgm:presLayoutVars>
      </dgm:prSet>
      <dgm:spPr/>
    </dgm:pt>
    <dgm:pt modelId="{5F31B232-54DC-47D4-8B5C-6AF3791707A1}" type="pres">
      <dgm:prSet presAssocID="{60B57311-48C0-4F06-B6D9-90EF9D6C3AC6}" presName="accent_1" presStyleCnt="0"/>
      <dgm:spPr/>
    </dgm:pt>
    <dgm:pt modelId="{0153992A-2C51-49F9-81B1-A5D64362165E}" type="pres">
      <dgm:prSet presAssocID="{60B57311-48C0-4F06-B6D9-90EF9D6C3AC6}" presName="accentRepeatNode" presStyleLbl="solidFgAcc1" presStyleIdx="0" presStyleCnt="7"/>
      <dgm:spPr/>
    </dgm:pt>
    <dgm:pt modelId="{D6525006-518E-45BA-9FFF-BC02EF4F8ACD}" type="pres">
      <dgm:prSet presAssocID="{A61605AB-ABE3-4C7D-AC0A-EC2CCD994455}" presName="text_2" presStyleLbl="node1" presStyleIdx="1" presStyleCnt="7">
        <dgm:presLayoutVars>
          <dgm:bulletEnabled val="1"/>
        </dgm:presLayoutVars>
      </dgm:prSet>
      <dgm:spPr/>
    </dgm:pt>
    <dgm:pt modelId="{9C91CEDC-3833-42B3-833D-3298CDD0D604}" type="pres">
      <dgm:prSet presAssocID="{A61605AB-ABE3-4C7D-AC0A-EC2CCD994455}" presName="accent_2" presStyleCnt="0"/>
      <dgm:spPr/>
    </dgm:pt>
    <dgm:pt modelId="{957296D0-72CD-41E9-B25B-556096C0FA03}" type="pres">
      <dgm:prSet presAssocID="{A61605AB-ABE3-4C7D-AC0A-EC2CCD994455}" presName="accentRepeatNode" presStyleLbl="solidFgAcc1" presStyleIdx="1" presStyleCnt="7"/>
      <dgm:spPr/>
    </dgm:pt>
    <dgm:pt modelId="{EC257BCB-27B2-461F-9C86-B346D1F4419D}" type="pres">
      <dgm:prSet presAssocID="{2CA53DF4-E1D5-4DFC-818E-A06C0E29E732}" presName="text_3" presStyleLbl="node1" presStyleIdx="2" presStyleCnt="7">
        <dgm:presLayoutVars>
          <dgm:bulletEnabled val="1"/>
        </dgm:presLayoutVars>
      </dgm:prSet>
      <dgm:spPr/>
    </dgm:pt>
    <dgm:pt modelId="{956B9BEC-1ACC-444A-97DB-DBCDFC9D7976}" type="pres">
      <dgm:prSet presAssocID="{2CA53DF4-E1D5-4DFC-818E-A06C0E29E732}" presName="accent_3" presStyleCnt="0"/>
      <dgm:spPr/>
    </dgm:pt>
    <dgm:pt modelId="{4C88473A-A536-4362-84AA-D8C7FBF1A620}" type="pres">
      <dgm:prSet presAssocID="{2CA53DF4-E1D5-4DFC-818E-A06C0E29E732}" presName="accentRepeatNode" presStyleLbl="solidFgAcc1" presStyleIdx="2" presStyleCnt="7"/>
      <dgm:spPr/>
    </dgm:pt>
    <dgm:pt modelId="{4E514DDB-7E2F-4D02-9108-EAD30FD05EA1}" type="pres">
      <dgm:prSet presAssocID="{D78F4EF8-1382-4FA5-AC4C-D11E4A653BA6}" presName="text_4" presStyleLbl="node1" presStyleIdx="3" presStyleCnt="7">
        <dgm:presLayoutVars>
          <dgm:bulletEnabled val="1"/>
        </dgm:presLayoutVars>
      </dgm:prSet>
      <dgm:spPr/>
    </dgm:pt>
    <dgm:pt modelId="{6C5106E7-851D-4F33-85CE-738C8EA39473}" type="pres">
      <dgm:prSet presAssocID="{D78F4EF8-1382-4FA5-AC4C-D11E4A653BA6}" presName="accent_4" presStyleCnt="0"/>
      <dgm:spPr/>
    </dgm:pt>
    <dgm:pt modelId="{D83D9BAE-8C73-475E-9E05-C926B8082A8B}" type="pres">
      <dgm:prSet presAssocID="{D78F4EF8-1382-4FA5-AC4C-D11E4A653BA6}" presName="accentRepeatNode" presStyleLbl="solidFgAcc1" presStyleIdx="3" presStyleCnt="7"/>
      <dgm:spPr/>
    </dgm:pt>
    <dgm:pt modelId="{8EBC6E60-AEB6-463A-AC64-33518001E461}" type="pres">
      <dgm:prSet presAssocID="{97DD3565-C4B3-481C-9373-D95E127802FF}" presName="text_5" presStyleLbl="node1" presStyleIdx="4" presStyleCnt="7">
        <dgm:presLayoutVars>
          <dgm:bulletEnabled val="1"/>
        </dgm:presLayoutVars>
      </dgm:prSet>
      <dgm:spPr/>
    </dgm:pt>
    <dgm:pt modelId="{CA7E0C08-5D34-47D6-982C-6FCE0A13AEAD}" type="pres">
      <dgm:prSet presAssocID="{97DD3565-C4B3-481C-9373-D95E127802FF}" presName="accent_5" presStyleCnt="0"/>
      <dgm:spPr/>
    </dgm:pt>
    <dgm:pt modelId="{654F5614-FA01-4118-B141-63031AE5D5D5}" type="pres">
      <dgm:prSet presAssocID="{97DD3565-C4B3-481C-9373-D95E127802FF}" presName="accentRepeatNode" presStyleLbl="solidFgAcc1" presStyleIdx="4" presStyleCnt="7"/>
      <dgm:spPr/>
    </dgm:pt>
    <dgm:pt modelId="{2CABFFA7-C21E-4340-94F8-EEDEC6974C97}" type="pres">
      <dgm:prSet presAssocID="{3E3EC1D9-E8F9-47C6-8342-6C331B5E949E}" presName="text_6" presStyleLbl="node1" presStyleIdx="5" presStyleCnt="7">
        <dgm:presLayoutVars>
          <dgm:bulletEnabled val="1"/>
        </dgm:presLayoutVars>
      </dgm:prSet>
      <dgm:spPr>
        <a:xfrm>
          <a:off x="826075" y="3940779"/>
          <a:ext cx="7229585" cy="492448"/>
        </a:xfrm>
        <a:prstGeom prst="rect">
          <a:avLst/>
        </a:prstGeom>
      </dgm:spPr>
    </dgm:pt>
    <dgm:pt modelId="{5CC3C469-DF92-4602-A265-017594042642}" type="pres">
      <dgm:prSet presAssocID="{3E3EC1D9-E8F9-47C6-8342-6C331B5E949E}" presName="accent_6" presStyleCnt="0"/>
      <dgm:spPr/>
    </dgm:pt>
    <dgm:pt modelId="{6FA1646E-AE61-4E2A-A2CE-D60A87753BF7}" type="pres">
      <dgm:prSet presAssocID="{3E3EC1D9-E8F9-47C6-8342-6C331B5E949E}" presName="accentRepeatNode" presStyleLbl="solidFgAcc1" presStyleIdx="5" presStyleCnt="7"/>
      <dgm:spPr/>
    </dgm:pt>
    <dgm:pt modelId="{20F8CDD3-0F56-4B6F-8CF7-BE5BEACBBDA5}" type="pres">
      <dgm:prSet presAssocID="{E285A896-3064-4EF9-9038-7FC8B1CFF82C}" presName="text_7" presStyleLbl="node1" presStyleIdx="6" presStyleCnt="7">
        <dgm:presLayoutVars>
          <dgm:bulletEnabled val="1"/>
        </dgm:presLayoutVars>
      </dgm:prSet>
      <dgm:spPr/>
    </dgm:pt>
    <dgm:pt modelId="{04AD8D05-237B-4541-A989-1C46B4DD4EC7}" type="pres">
      <dgm:prSet presAssocID="{E285A896-3064-4EF9-9038-7FC8B1CFF82C}" presName="accent_7" presStyleCnt="0"/>
      <dgm:spPr/>
    </dgm:pt>
    <dgm:pt modelId="{114632FD-EB39-4961-9DB3-F5D54172F046}" type="pres">
      <dgm:prSet presAssocID="{E285A896-3064-4EF9-9038-7FC8B1CFF82C}" presName="accentRepeatNode" presStyleLbl="solidFgAcc1" presStyleIdx="6" presStyleCnt="7"/>
      <dgm:spPr/>
    </dgm:pt>
  </dgm:ptLst>
  <dgm:cxnLst>
    <dgm:cxn modelId="{8595BA07-2ABC-4DEB-8F9E-87246905396E}" srcId="{4B027706-2857-42B1-AE80-FC6212975B99}" destId="{D78F4EF8-1382-4FA5-AC4C-D11E4A653BA6}" srcOrd="3" destOrd="0" parTransId="{696E72F1-2FA0-4CFC-98C3-17226D5889AB}" sibTransId="{2851C33E-8FB3-4372-8414-86BF86BD7C54}"/>
    <dgm:cxn modelId="{15CC730B-6CA6-43F3-8C58-E1A1AE757F75}" srcId="{4B027706-2857-42B1-AE80-FC6212975B99}" destId="{60B57311-48C0-4F06-B6D9-90EF9D6C3AC6}" srcOrd="0" destOrd="0" parTransId="{38B2087D-5E5F-4C2F-83BF-8CFA0C5D6508}" sibTransId="{43B21478-9A13-4ED9-88E9-2A73D768A51F}"/>
    <dgm:cxn modelId="{021B5D14-140E-4F32-9FEB-C41A97E54C03}" srcId="{4B027706-2857-42B1-AE80-FC6212975B99}" destId="{A61605AB-ABE3-4C7D-AC0A-EC2CCD994455}" srcOrd="1" destOrd="0" parTransId="{5F9AC2F5-76D2-408D-928D-E6DC5437F2D9}" sibTransId="{21473C03-439D-4552-ABE5-5ED146BE6C83}"/>
    <dgm:cxn modelId="{DAD5531B-5587-46DD-AA1E-42840DCCD6E5}" type="presOf" srcId="{97DD3565-C4B3-481C-9373-D95E127802FF}" destId="{8EBC6E60-AEB6-463A-AC64-33518001E461}" srcOrd="0" destOrd="0" presId="urn:microsoft.com/office/officeart/2008/layout/VerticalCurvedList"/>
    <dgm:cxn modelId="{83DA773E-EEB0-4BC4-A703-B040BEAB7DE2}" type="presOf" srcId="{43B21478-9A13-4ED9-88E9-2A73D768A51F}" destId="{78F8470A-3277-4265-B0FA-F7D3E8A4DCFF}" srcOrd="0" destOrd="0" presId="urn:microsoft.com/office/officeart/2008/layout/VerticalCurvedList"/>
    <dgm:cxn modelId="{01B1525E-27FB-44FB-A99F-25E5E94221FB}" type="presOf" srcId="{4B027706-2857-42B1-AE80-FC6212975B99}" destId="{D958A89A-4B5D-4A7C-9192-56BF25A4D058}" srcOrd="0" destOrd="0" presId="urn:microsoft.com/office/officeart/2008/layout/VerticalCurvedList"/>
    <dgm:cxn modelId="{0B54C35F-2198-4A3E-8AF4-66707D63CCC9}" srcId="{4B027706-2857-42B1-AE80-FC6212975B99}" destId="{2CA53DF4-E1D5-4DFC-818E-A06C0E29E732}" srcOrd="2" destOrd="0" parTransId="{8C9C7B32-A76A-45B6-9B17-5E862689208C}" sibTransId="{728F8A61-2187-495A-B757-5919E44903BD}"/>
    <dgm:cxn modelId="{79FBCE65-4B2C-41B2-8DE0-4D2D771F1BE7}" type="presOf" srcId="{60B57311-48C0-4F06-B6D9-90EF9D6C3AC6}" destId="{2F17E5A9-6EFC-4EB9-A3A3-7D8ED9F574C5}" srcOrd="0" destOrd="0" presId="urn:microsoft.com/office/officeart/2008/layout/VerticalCurvedList"/>
    <dgm:cxn modelId="{35F1BA46-408B-42F7-B0B1-6745E9E054C3}" srcId="{4B027706-2857-42B1-AE80-FC6212975B99}" destId="{3E3EC1D9-E8F9-47C6-8342-6C331B5E949E}" srcOrd="5" destOrd="0" parTransId="{E9010119-8CC6-4F13-8526-68BB4778D6FC}" sibTransId="{00839793-44C5-4679-BD84-CC17C036B09C}"/>
    <dgm:cxn modelId="{874E2578-45F5-47C6-9FA3-73B2E1424C91}" type="presOf" srcId="{E285A896-3064-4EF9-9038-7FC8B1CFF82C}" destId="{20F8CDD3-0F56-4B6F-8CF7-BE5BEACBBDA5}" srcOrd="0" destOrd="0" presId="urn:microsoft.com/office/officeart/2008/layout/VerticalCurvedList"/>
    <dgm:cxn modelId="{742E2F87-C050-4357-B9CB-E125EFE16166}" type="presOf" srcId="{D78F4EF8-1382-4FA5-AC4C-D11E4A653BA6}" destId="{4E514DDB-7E2F-4D02-9108-EAD30FD05EA1}" srcOrd="0" destOrd="0" presId="urn:microsoft.com/office/officeart/2008/layout/VerticalCurvedList"/>
    <dgm:cxn modelId="{1F9AAD94-D64B-4DD4-ADBD-5DF970BBDF8A}" type="presOf" srcId="{3E3EC1D9-E8F9-47C6-8342-6C331B5E949E}" destId="{2CABFFA7-C21E-4340-94F8-EEDEC6974C97}" srcOrd="0" destOrd="0" presId="urn:microsoft.com/office/officeart/2008/layout/VerticalCurvedList"/>
    <dgm:cxn modelId="{5A0D3C95-3A86-4DD0-8BEF-F82FFAA2A2F7}" type="presOf" srcId="{A61605AB-ABE3-4C7D-AC0A-EC2CCD994455}" destId="{D6525006-518E-45BA-9FFF-BC02EF4F8ACD}" srcOrd="0" destOrd="0" presId="urn:microsoft.com/office/officeart/2008/layout/VerticalCurvedList"/>
    <dgm:cxn modelId="{CE172298-0AC3-464B-BE2B-529A2501D7D0}" srcId="{4B027706-2857-42B1-AE80-FC6212975B99}" destId="{A9AB0C50-9DFF-4B9E-B4F9-D9699A001B83}" srcOrd="8" destOrd="0" parTransId="{9608AE71-4AF0-4FA4-B442-7A73AB655EB1}" sibTransId="{06199639-15AA-421F-BDA6-8EEA4C8CDE8E}"/>
    <dgm:cxn modelId="{7C06489C-12AB-4A8C-BDBA-6C17E969E75B}" srcId="{4B027706-2857-42B1-AE80-FC6212975B99}" destId="{E285A896-3064-4EF9-9038-7FC8B1CFF82C}" srcOrd="6" destOrd="0" parTransId="{1D45623F-43CF-4EF6-B064-7EE694D5B16B}" sibTransId="{012CB07E-6200-4BE5-BD09-335E752BE2BF}"/>
    <dgm:cxn modelId="{E324B4AB-DBB0-4652-A701-B1E55A4601A4}" type="presOf" srcId="{2CA53DF4-E1D5-4DFC-818E-A06C0E29E732}" destId="{EC257BCB-27B2-461F-9C86-B346D1F4419D}" srcOrd="0" destOrd="0" presId="urn:microsoft.com/office/officeart/2008/layout/VerticalCurvedList"/>
    <dgm:cxn modelId="{1CD30DE0-2493-4353-A59F-838A12FF845A}" srcId="{4B027706-2857-42B1-AE80-FC6212975B99}" destId="{90DA88D2-A02F-4B23-B584-E82A7DB81842}" srcOrd="7" destOrd="0" parTransId="{06625DC0-52BD-41A5-ACE8-A8F257E83EDC}" sibTransId="{314675F6-5F06-4F17-B4FF-D1CF29F1D0AD}"/>
    <dgm:cxn modelId="{F696CFF1-31C8-4060-A4C5-B9F22A17A91A}" srcId="{4B027706-2857-42B1-AE80-FC6212975B99}" destId="{97DD3565-C4B3-481C-9373-D95E127802FF}" srcOrd="4" destOrd="0" parTransId="{2D583C88-569E-4149-AA92-4ECBBD1E74CC}" sibTransId="{11C1C412-7D28-45AE-B67C-045F13A7272C}"/>
    <dgm:cxn modelId="{5254A5FF-C08C-4CAB-BC29-E001119E1A83}" srcId="{4B027706-2857-42B1-AE80-FC6212975B99}" destId="{1B5DD13F-020A-43E1-9BAA-336DAC090CA9}" srcOrd="9" destOrd="0" parTransId="{7279BCCD-6783-4AC4-9EBB-5C2F2B94D023}" sibTransId="{8D316DD8-7D46-4D0F-9359-54FC794CBE80}"/>
    <dgm:cxn modelId="{194F444D-2EDB-4DEF-B36D-D890563A80C3}" type="presParOf" srcId="{D958A89A-4B5D-4A7C-9192-56BF25A4D058}" destId="{33DCFBF3-152A-4341-A7D3-6AFBC075B991}" srcOrd="0" destOrd="0" presId="urn:microsoft.com/office/officeart/2008/layout/VerticalCurvedList"/>
    <dgm:cxn modelId="{B59E035C-075C-411F-A31E-9726D959521C}" type="presParOf" srcId="{33DCFBF3-152A-4341-A7D3-6AFBC075B991}" destId="{1AA1DD95-7DAB-4A34-83E0-7E949D1F3063}" srcOrd="0" destOrd="0" presId="urn:microsoft.com/office/officeart/2008/layout/VerticalCurvedList"/>
    <dgm:cxn modelId="{555DBC7C-E863-4CCA-A12F-9257A858A7BB}" type="presParOf" srcId="{1AA1DD95-7DAB-4A34-83E0-7E949D1F3063}" destId="{9DDD3D8F-5EDF-4862-893A-AF1735F89F49}" srcOrd="0" destOrd="0" presId="urn:microsoft.com/office/officeart/2008/layout/VerticalCurvedList"/>
    <dgm:cxn modelId="{6F4D5084-2208-4626-9913-F457BEFB43DC}" type="presParOf" srcId="{1AA1DD95-7DAB-4A34-83E0-7E949D1F3063}" destId="{78F8470A-3277-4265-B0FA-F7D3E8A4DCFF}" srcOrd="1" destOrd="0" presId="urn:microsoft.com/office/officeart/2008/layout/VerticalCurvedList"/>
    <dgm:cxn modelId="{74BB00F2-4A83-4371-90DD-3637F7BBFDA4}" type="presParOf" srcId="{1AA1DD95-7DAB-4A34-83E0-7E949D1F3063}" destId="{7BA759F9-1EBD-4353-BF12-208AC4E94486}" srcOrd="2" destOrd="0" presId="urn:microsoft.com/office/officeart/2008/layout/VerticalCurvedList"/>
    <dgm:cxn modelId="{3AC6807E-3856-44A5-9FBD-215CD20C6475}" type="presParOf" srcId="{1AA1DD95-7DAB-4A34-83E0-7E949D1F3063}" destId="{B281737E-2728-4339-B817-0249F5563C69}" srcOrd="3" destOrd="0" presId="urn:microsoft.com/office/officeart/2008/layout/VerticalCurvedList"/>
    <dgm:cxn modelId="{37051D4B-233C-4C37-B8EF-0F336C065E8C}" type="presParOf" srcId="{33DCFBF3-152A-4341-A7D3-6AFBC075B991}" destId="{2F17E5A9-6EFC-4EB9-A3A3-7D8ED9F574C5}" srcOrd="1" destOrd="0" presId="urn:microsoft.com/office/officeart/2008/layout/VerticalCurvedList"/>
    <dgm:cxn modelId="{303CA301-A648-432E-9579-E2D21357F9C8}" type="presParOf" srcId="{33DCFBF3-152A-4341-A7D3-6AFBC075B991}" destId="{5F31B232-54DC-47D4-8B5C-6AF3791707A1}" srcOrd="2" destOrd="0" presId="urn:microsoft.com/office/officeart/2008/layout/VerticalCurvedList"/>
    <dgm:cxn modelId="{E21DF345-0D33-423B-A687-6D2803D458AD}" type="presParOf" srcId="{5F31B232-54DC-47D4-8B5C-6AF3791707A1}" destId="{0153992A-2C51-49F9-81B1-A5D64362165E}" srcOrd="0" destOrd="0" presId="urn:microsoft.com/office/officeart/2008/layout/VerticalCurvedList"/>
    <dgm:cxn modelId="{4BB3F11E-C5D8-4FC1-85AF-5611AD81742D}" type="presParOf" srcId="{33DCFBF3-152A-4341-A7D3-6AFBC075B991}" destId="{D6525006-518E-45BA-9FFF-BC02EF4F8ACD}" srcOrd="3" destOrd="0" presId="urn:microsoft.com/office/officeart/2008/layout/VerticalCurvedList"/>
    <dgm:cxn modelId="{E4D8557A-5EF9-4297-BF1C-6C3868E0CD30}" type="presParOf" srcId="{33DCFBF3-152A-4341-A7D3-6AFBC075B991}" destId="{9C91CEDC-3833-42B3-833D-3298CDD0D604}" srcOrd="4" destOrd="0" presId="urn:microsoft.com/office/officeart/2008/layout/VerticalCurvedList"/>
    <dgm:cxn modelId="{58CF6C4B-7595-40C0-AF16-2CE63A43B1CB}" type="presParOf" srcId="{9C91CEDC-3833-42B3-833D-3298CDD0D604}" destId="{957296D0-72CD-41E9-B25B-556096C0FA03}" srcOrd="0" destOrd="0" presId="urn:microsoft.com/office/officeart/2008/layout/VerticalCurvedList"/>
    <dgm:cxn modelId="{8090FA9A-0755-440D-97EE-8BDE7E9969FE}" type="presParOf" srcId="{33DCFBF3-152A-4341-A7D3-6AFBC075B991}" destId="{EC257BCB-27B2-461F-9C86-B346D1F4419D}" srcOrd="5" destOrd="0" presId="urn:microsoft.com/office/officeart/2008/layout/VerticalCurvedList"/>
    <dgm:cxn modelId="{3239EE6C-8E40-4FCB-811A-B1D100855BDA}" type="presParOf" srcId="{33DCFBF3-152A-4341-A7D3-6AFBC075B991}" destId="{956B9BEC-1ACC-444A-97DB-DBCDFC9D7976}" srcOrd="6" destOrd="0" presId="urn:microsoft.com/office/officeart/2008/layout/VerticalCurvedList"/>
    <dgm:cxn modelId="{C3F20E2B-6931-4980-AAE2-AEF25C0B291F}" type="presParOf" srcId="{956B9BEC-1ACC-444A-97DB-DBCDFC9D7976}" destId="{4C88473A-A536-4362-84AA-D8C7FBF1A620}" srcOrd="0" destOrd="0" presId="urn:microsoft.com/office/officeart/2008/layout/VerticalCurvedList"/>
    <dgm:cxn modelId="{DF7B461C-FB3D-4BBF-A76F-4DBDA17589F4}" type="presParOf" srcId="{33DCFBF3-152A-4341-A7D3-6AFBC075B991}" destId="{4E514DDB-7E2F-4D02-9108-EAD30FD05EA1}" srcOrd="7" destOrd="0" presId="urn:microsoft.com/office/officeart/2008/layout/VerticalCurvedList"/>
    <dgm:cxn modelId="{B848BA0B-1CBB-485D-ABF2-97A33DEAE28F}" type="presParOf" srcId="{33DCFBF3-152A-4341-A7D3-6AFBC075B991}" destId="{6C5106E7-851D-4F33-85CE-738C8EA39473}" srcOrd="8" destOrd="0" presId="urn:microsoft.com/office/officeart/2008/layout/VerticalCurvedList"/>
    <dgm:cxn modelId="{A6DA96F9-A162-415C-8B9F-BD6EE20905D5}" type="presParOf" srcId="{6C5106E7-851D-4F33-85CE-738C8EA39473}" destId="{D83D9BAE-8C73-475E-9E05-C926B8082A8B}" srcOrd="0" destOrd="0" presId="urn:microsoft.com/office/officeart/2008/layout/VerticalCurvedList"/>
    <dgm:cxn modelId="{AC055C8B-B90E-40C6-8B6D-A16EA80C4A91}" type="presParOf" srcId="{33DCFBF3-152A-4341-A7D3-6AFBC075B991}" destId="{8EBC6E60-AEB6-463A-AC64-33518001E461}" srcOrd="9" destOrd="0" presId="urn:microsoft.com/office/officeart/2008/layout/VerticalCurvedList"/>
    <dgm:cxn modelId="{177CD20E-DFF0-430C-AA0B-2902C06AF07C}" type="presParOf" srcId="{33DCFBF3-152A-4341-A7D3-6AFBC075B991}" destId="{CA7E0C08-5D34-47D6-982C-6FCE0A13AEAD}" srcOrd="10" destOrd="0" presId="urn:microsoft.com/office/officeart/2008/layout/VerticalCurvedList"/>
    <dgm:cxn modelId="{811D326F-A244-4317-94DB-620A5257D8FF}" type="presParOf" srcId="{CA7E0C08-5D34-47D6-982C-6FCE0A13AEAD}" destId="{654F5614-FA01-4118-B141-63031AE5D5D5}" srcOrd="0" destOrd="0" presId="urn:microsoft.com/office/officeart/2008/layout/VerticalCurvedList"/>
    <dgm:cxn modelId="{85B4D021-83F3-4A8F-AD08-05E5EBE7B2ED}" type="presParOf" srcId="{33DCFBF3-152A-4341-A7D3-6AFBC075B991}" destId="{2CABFFA7-C21E-4340-94F8-EEDEC6974C97}" srcOrd="11" destOrd="0" presId="urn:microsoft.com/office/officeart/2008/layout/VerticalCurvedList"/>
    <dgm:cxn modelId="{0F7DED93-2E20-47EF-A3B1-3D86F6F75393}" type="presParOf" srcId="{33DCFBF3-152A-4341-A7D3-6AFBC075B991}" destId="{5CC3C469-DF92-4602-A265-017594042642}" srcOrd="12" destOrd="0" presId="urn:microsoft.com/office/officeart/2008/layout/VerticalCurvedList"/>
    <dgm:cxn modelId="{B0387012-903B-4C7E-A19C-16F23FAB5983}" type="presParOf" srcId="{5CC3C469-DF92-4602-A265-017594042642}" destId="{6FA1646E-AE61-4E2A-A2CE-D60A87753BF7}" srcOrd="0" destOrd="0" presId="urn:microsoft.com/office/officeart/2008/layout/VerticalCurvedList"/>
    <dgm:cxn modelId="{F0841898-2B10-45CF-B8C7-A9469BEABA71}" type="presParOf" srcId="{33DCFBF3-152A-4341-A7D3-6AFBC075B991}" destId="{20F8CDD3-0F56-4B6F-8CF7-BE5BEACBBDA5}" srcOrd="13" destOrd="0" presId="urn:microsoft.com/office/officeart/2008/layout/VerticalCurvedList"/>
    <dgm:cxn modelId="{3DA9F243-D760-4526-8B33-499357E34C2B}" type="presParOf" srcId="{33DCFBF3-152A-4341-A7D3-6AFBC075B991}" destId="{04AD8D05-237B-4541-A989-1C46B4DD4EC7}" srcOrd="14" destOrd="0" presId="urn:microsoft.com/office/officeart/2008/layout/VerticalCurvedList"/>
    <dgm:cxn modelId="{34850F0A-4997-476F-917F-AA74282FBD05}" type="presParOf" srcId="{04AD8D05-237B-4541-A989-1C46B4DD4EC7}" destId="{114632FD-EB39-4961-9DB3-F5D54172F0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 hora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4 horas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el conjunto de historias de usuario candidatas para cada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release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identifican los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releases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a alto nivel, cumpliendo un objetivo o capacidad de negocio claro.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E2855B47-F957-4CEC-AE5E-0CB767626508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gm:t>
    </dgm:pt>
    <dgm:pt modelId="{7F4DAC62-2311-47CA-93D2-75E46427C76D}" type="parTrans" cxnId="{574BF90B-3EC4-4D5B-A1A2-545C01AFB867}">
      <dgm:prSet/>
      <dgm:spPr/>
      <dgm:t>
        <a:bodyPr/>
        <a:lstStyle/>
        <a:p>
          <a:endParaRPr lang="es-419"/>
        </a:p>
      </dgm:t>
    </dgm:pt>
    <dgm:pt modelId="{62897D91-F1A7-4BC7-AE36-5FDF4FEEAD4F}" type="sibTrans" cxnId="{574BF90B-3EC4-4D5B-A1A2-545C01AFB867}">
      <dgm:prSet/>
      <dgm:spPr/>
      <dgm:t>
        <a:bodyPr/>
        <a:lstStyle/>
        <a:p>
          <a:endParaRPr lang="es-419"/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/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574BF90B-3EC4-4D5B-A1A2-545C01AFB867}" srcId="{3D022B4B-4E20-4FF9-BF0A-7E4B39CC58E3}" destId="{E2855B47-F957-4CEC-AE5E-0CB767626508}" srcOrd="1" destOrd="0" parTransId="{7F4DAC62-2311-47CA-93D2-75E46427C76D}" sibTransId="{62897D91-F1A7-4BC7-AE36-5FDF4FEEAD4F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EB970B8D-93B2-4B03-802F-E2B831E1194B}" type="presOf" srcId="{E2855B47-F957-4CEC-AE5E-0CB767626508}" destId="{429BED6C-017D-4D4F-B7B1-27238C0767A8}" srcOrd="0" destOrd="1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20 y 30 minutos.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Demaisiado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tiempo, adicional que todos nos conocemos. </a:t>
          </a:r>
          <a:r>
            <a:rPr lang="es-419" sz="1400" dirty="0">
              <a:solidFill>
                <a:srgbClr val="92D050"/>
              </a:solidFill>
              <a:latin typeface="Candara" panose="020E0502030303020204" pitchFamily="34" charset="0"/>
            </a:rPr>
            <a:t>Yo creo que suficiente con presentarnos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y 20 minutos. </a:t>
          </a:r>
          <a:r>
            <a:rPr lang="es-419" sz="1400" dirty="0">
              <a:solidFill>
                <a:srgbClr val="92D050"/>
              </a:solidFill>
              <a:latin typeface="Candara" panose="020E0502030303020204" pitchFamily="34" charset="0"/>
            </a:rPr>
            <a:t>10 minutos máximo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rgbClr val="92D050"/>
              </a:solidFill>
              <a:latin typeface="Candara" panose="020E0502030303020204" pitchFamily="34" charset="0"/>
              <a:ea typeface="+mn-ea"/>
              <a:cs typeface="+mn-cs"/>
            </a:rPr>
            <a:t>Producto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3 horas. </a:t>
          </a:r>
          <a:r>
            <a:rPr lang="es-419" sz="1400" dirty="0">
              <a:solidFill>
                <a:srgbClr val="92D050"/>
              </a:solidFill>
              <a:latin typeface="Candara" panose="020E0502030303020204" pitchFamily="34" charset="0"/>
            </a:rPr>
            <a:t>Máximo 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despejar un poco la incertidumbre, identificando conexiones y tomar decisiones en base a los objetivos del negocio, reflejando actores involucrados en el mismo y cada uno de los impactos que puede tener respecto al producto, proyectando entregables tempranos que suplan las necesidad principales 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y 60 minutos. </a:t>
          </a:r>
          <a:r>
            <a:rPr lang="es-419" sz="1400" dirty="0">
              <a:solidFill>
                <a:srgbClr val="92D050"/>
              </a:solidFill>
              <a:latin typeface="Candara" panose="020E0502030303020204" pitchFamily="34" charset="0"/>
            </a:rPr>
            <a:t>15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2 a 5 personas, y acuerdan algunas reglas que consideren valiosas para asegurar el éxito del taller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 custScaleY="164401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minutos. </a:t>
          </a:r>
          <a:r>
            <a:rPr lang="es-419" sz="1400" dirty="0">
              <a:solidFill>
                <a:srgbClr val="92D050"/>
              </a:solidFill>
              <a:latin typeface="Candara" panose="020E0502030303020204" pitchFamily="34" charset="0"/>
            </a:rPr>
            <a:t>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8470A-3277-4265-B0FA-F7D3E8A4DCFF}">
      <dsp:nvSpPr>
        <dsp:cNvPr id="0" name=""/>
        <dsp:cNvSpPr/>
      </dsp:nvSpPr>
      <dsp:spPr>
        <a:xfrm>
          <a:off x="-4750907" y="-728404"/>
          <a:ext cx="5660324" cy="566032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7E5A9-6EFC-4EB9-A3A3-7D8ED9F574C5}">
      <dsp:nvSpPr>
        <dsp:cNvPr id="0" name=""/>
        <dsp:cNvSpPr/>
      </dsp:nvSpPr>
      <dsp:spPr>
        <a:xfrm>
          <a:off x="294876" y="191091"/>
          <a:ext cx="5863079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191091"/>
        <a:ext cx="5863079" cy="382015"/>
      </dsp:txXfrm>
    </dsp:sp>
    <dsp:sp modelId="{0153992A-2C51-49F9-81B1-A5D64362165E}">
      <dsp:nvSpPr>
        <dsp:cNvPr id="0" name=""/>
        <dsp:cNvSpPr/>
      </dsp:nvSpPr>
      <dsp:spPr>
        <a:xfrm>
          <a:off x="56116" y="14333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25006-518E-45BA-9FFF-BC02EF4F8ACD}">
      <dsp:nvSpPr>
        <dsp:cNvPr id="0" name=""/>
        <dsp:cNvSpPr/>
      </dsp:nvSpPr>
      <dsp:spPr>
        <a:xfrm>
          <a:off x="640825" y="764451"/>
          <a:ext cx="5517130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764451"/>
        <a:ext cx="5517130" cy="382015"/>
      </dsp:txXfrm>
    </dsp:sp>
    <dsp:sp modelId="{957296D0-72CD-41E9-B25B-556096C0FA03}">
      <dsp:nvSpPr>
        <dsp:cNvPr id="0" name=""/>
        <dsp:cNvSpPr/>
      </dsp:nvSpPr>
      <dsp:spPr>
        <a:xfrm>
          <a:off x="402066" y="71669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57BCB-27B2-461F-9C86-B346D1F4419D}">
      <dsp:nvSpPr>
        <dsp:cNvPr id="0" name=""/>
        <dsp:cNvSpPr/>
      </dsp:nvSpPr>
      <dsp:spPr>
        <a:xfrm>
          <a:off x="830404" y="1337390"/>
          <a:ext cx="5327551" cy="3820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30404" y="1337390"/>
        <a:ext cx="5327551" cy="382015"/>
      </dsp:txXfrm>
    </dsp:sp>
    <dsp:sp modelId="{4C88473A-A536-4362-84AA-D8C7FBF1A620}">
      <dsp:nvSpPr>
        <dsp:cNvPr id="0" name=""/>
        <dsp:cNvSpPr/>
      </dsp:nvSpPr>
      <dsp:spPr>
        <a:xfrm>
          <a:off x="591644" y="1289638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14DDB-7E2F-4D02-9108-EAD30FD05EA1}">
      <dsp:nvSpPr>
        <dsp:cNvPr id="0" name=""/>
        <dsp:cNvSpPr/>
      </dsp:nvSpPr>
      <dsp:spPr>
        <a:xfrm>
          <a:off x="890935" y="1910749"/>
          <a:ext cx="5267021" cy="3820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90935" y="1910749"/>
        <a:ext cx="5267021" cy="382015"/>
      </dsp:txXfrm>
    </dsp:sp>
    <dsp:sp modelId="{D83D9BAE-8C73-475E-9E05-C926B8082A8B}">
      <dsp:nvSpPr>
        <dsp:cNvPr id="0" name=""/>
        <dsp:cNvSpPr/>
      </dsp:nvSpPr>
      <dsp:spPr>
        <a:xfrm>
          <a:off x="652175" y="186299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C6E60-AEB6-463A-AC64-33518001E461}">
      <dsp:nvSpPr>
        <dsp:cNvPr id="0" name=""/>
        <dsp:cNvSpPr/>
      </dsp:nvSpPr>
      <dsp:spPr>
        <a:xfrm>
          <a:off x="830404" y="2484109"/>
          <a:ext cx="5327551" cy="3820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sp:txBody>
      <dsp:txXfrm>
        <a:off x="830404" y="2484109"/>
        <a:ext cx="5327551" cy="382015"/>
      </dsp:txXfrm>
    </dsp:sp>
    <dsp:sp modelId="{654F5614-FA01-4118-B141-63031AE5D5D5}">
      <dsp:nvSpPr>
        <dsp:cNvPr id="0" name=""/>
        <dsp:cNvSpPr/>
      </dsp:nvSpPr>
      <dsp:spPr>
        <a:xfrm>
          <a:off x="591644" y="243635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BFFA7-C21E-4340-94F8-EEDEC6974C97}">
      <dsp:nvSpPr>
        <dsp:cNvPr id="0" name=""/>
        <dsp:cNvSpPr/>
      </dsp:nvSpPr>
      <dsp:spPr>
        <a:xfrm>
          <a:off x="640825" y="3057048"/>
          <a:ext cx="5517130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3057048"/>
        <a:ext cx="5517130" cy="382015"/>
      </dsp:txXfrm>
    </dsp:sp>
    <dsp:sp modelId="{6FA1646E-AE61-4E2A-A2CE-D60A87753BF7}">
      <dsp:nvSpPr>
        <dsp:cNvPr id="0" name=""/>
        <dsp:cNvSpPr/>
      </dsp:nvSpPr>
      <dsp:spPr>
        <a:xfrm>
          <a:off x="402066" y="3009296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8CDD3-0F56-4B6F-8CF7-BE5BEACBBDA5}">
      <dsp:nvSpPr>
        <dsp:cNvPr id="0" name=""/>
        <dsp:cNvSpPr/>
      </dsp:nvSpPr>
      <dsp:spPr>
        <a:xfrm>
          <a:off x="294876" y="3630407"/>
          <a:ext cx="5863079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3630407"/>
        <a:ext cx="5863079" cy="382015"/>
      </dsp:txXfrm>
    </dsp:sp>
    <dsp:sp modelId="{114632FD-EB39-4961-9DB3-F5D54172F046}">
      <dsp:nvSpPr>
        <dsp:cNvPr id="0" name=""/>
        <dsp:cNvSpPr/>
      </dsp:nvSpPr>
      <dsp:spPr>
        <a:xfrm>
          <a:off x="56116" y="3582655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 hora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511047" y="-2838570"/>
          <a:ext cx="621370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sp:txBody>
      <dsp:txXfrm rot="-5400000">
        <a:off x="668817" y="33993"/>
        <a:ext cx="6275499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511210" y="-2002045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6275515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511210" y="-1165357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4 horas</a:t>
          </a:r>
        </a:p>
      </dsp:txBody>
      <dsp:txXfrm rot="-5400000">
        <a:off x="668817" y="1707353"/>
        <a:ext cx="6275515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511210" y="-328668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6275515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511210" y="508019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6275515" cy="5604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2944664" y="-2272187"/>
          <a:ext cx="621370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sp:txBody>
      <dsp:txXfrm rot="-5400000">
        <a:off x="668817" y="33993"/>
        <a:ext cx="5142732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2944827" y="-1435662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5142748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2944827" y="-59897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4"/>
        <a:ext cx="5142748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2944827" y="237714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sp:txBody>
      <dsp:txXfrm rot="-5400000">
        <a:off x="668817" y="2544042"/>
        <a:ext cx="5142748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2944827" y="107440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1"/>
        <a:ext cx="5142748" cy="5604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el conjunto de historias de usuario candidatas para cada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release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identifican los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releases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a alto nivel, cumpliendo un objetivo o capacidad de negocio claro.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20 y 30 minutos.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Demaisiado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tiempo, adicional que todos nos conocemos. </a:t>
          </a:r>
          <a:r>
            <a:rPr lang="es-419" sz="1400" kern="1200" dirty="0">
              <a:solidFill>
                <a:srgbClr val="92D050"/>
              </a:solidFill>
              <a:latin typeface="Candara" panose="020E0502030303020204" pitchFamily="34" charset="0"/>
            </a:rPr>
            <a:t>Yo creo que suficiente con presentarnos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y 20 minutos. </a:t>
          </a:r>
          <a:r>
            <a:rPr lang="es-419" sz="1400" kern="1200" dirty="0">
              <a:solidFill>
                <a:srgbClr val="92D050"/>
              </a:solidFill>
              <a:latin typeface="Candara" panose="020E0502030303020204" pitchFamily="34" charset="0"/>
            </a:rPr>
            <a:t>10 minutos máximo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rgbClr val="92D050"/>
              </a:solidFill>
              <a:latin typeface="Candara" panose="020E0502030303020204" pitchFamily="34" charset="0"/>
              <a:ea typeface="+mn-ea"/>
              <a:cs typeface="+mn-cs"/>
            </a:rPr>
            <a:t>Producto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3 horas. </a:t>
          </a:r>
          <a:r>
            <a:rPr lang="es-419" sz="1400" kern="1200" dirty="0">
              <a:solidFill>
                <a:srgbClr val="92D050"/>
              </a:solidFill>
              <a:latin typeface="Candara" panose="020E0502030303020204" pitchFamily="34" charset="0"/>
            </a:rPr>
            <a:t>Máximo 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37011" y="330968"/>
          <a:ext cx="913408" cy="63938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513650"/>
        <a:ext cx="639385" cy="274023"/>
      </dsp:txXfrm>
    </dsp:sp>
    <dsp:sp modelId="{8213111A-FD20-4A0B-B983-DEE227E3D32F}">
      <dsp:nvSpPr>
        <dsp:cNvPr id="0" name=""/>
        <dsp:cNvSpPr/>
      </dsp:nvSpPr>
      <dsp:spPr>
        <a:xfrm rot="5400000">
          <a:off x="3751001" y="-3108937"/>
          <a:ext cx="976587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despejar un poco la incertidumbre, identificando conexiones y tomar decisiones en base a los objetivos del negocio, reflejando actores involucrados en el mismo y cada uno de los impactos que puede tener respecto al producto, proyectando entregables tempranos que suplan las necesidad principales 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39386" y="50351"/>
        <a:ext cx="7152146" cy="881241"/>
      </dsp:txXfrm>
    </dsp:sp>
    <dsp:sp modelId="{B1C7D5D1-85C3-4185-8980-62A9B9E853F5}">
      <dsp:nvSpPr>
        <dsp:cNvPr id="0" name=""/>
        <dsp:cNvSpPr/>
      </dsp:nvSpPr>
      <dsp:spPr>
        <a:xfrm rot="5400000">
          <a:off x="-137011" y="1130839"/>
          <a:ext cx="913408" cy="6393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313521"/>
        <a:ext cx="639385" cy="274023"/>
      </dsp:txXfrm>
    </dsp:sp>
    <dsp:sp modelId="{47190DAA-E1A1-4391-892B-36D4173EF83D}">
      <dsp:nvSpPr>
        <dsp:cNvPr id="0" name=""/>
        <dsp:cNvSpPr/>
      </dsp:nvSpPr>
      <dsp:spPr>
        <a:xfrm rot="5400000">
          <a:off x="3942437" y="-2309223"/>
          <a:ext cx="593715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39386" y="1022811"/>
        <a:ext cx="7170836" cy="535749"/>
      </dsp:txXfrm>
    </dsp:sp>
    <dsp:sp modelId="{3507FDE4-39E5-404D-9634-7C1386B35CC1}">
      <dsp:nvSpPr>
        <dsp:cNvPr id="0" name=""/>
        <dsp:cNvSpPr/>
      </dsp:nvSpPr>
      <dsp:spPr>
        <a:xfrm rot="5400000">
          <a:off x="-137011" y="1930709"/>
          <a:ext cx="913408" cy="63938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113391"/>
        <a:ext cx="639385" cy="274023"/>
      </dsp:txXfrm>
    </dsp:sp>
    <dsp:sp modelId="{AEC90008-F794-4634-AB5C-9D00C4AE48A2}">
      <dsp:nvSpPr>
        <dsp:cNvPr id="0" name=""/>
        <dsp:cNvSpPr/>
      </dsp:nvSpPr>
      <dsp:spPr>
        <a:xfrm rot="5400000">
          <a:off x="3942437" y="-1509353"/>
          <a:ext cx="593715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y 60 minutos. </a:t>
          </a:r>
          <a:r>
            <a:rPr lang="es-419" sz="1400" kern="1200" dirty="0">
              <a:solidFill>
                <a:srgbClr val="92D050"/>
              </a:solidFill>
              <a:latin typeface="Candara" panose="020E0502030303020204" pitchFamily="34" charset="0"/>
            </a:rPr>
            <a:t>15 minutos</a:t>
          </a:r>
        </a:p>
      </dsp:txBody>
      <dsp:txXfrm rot="-5400000">
        <a:off x="639386" y="1822681"/>
        <a:ext cx="7170836" cy="535749"/>
      </dsp:txXfrm>
    </dsp:sp>
    <dsp:sp modelId="{BFCA333E-897C-4C25-A8CF-5A119ABE5A35}">
      <dsp:nvSpPr>
        <dsp:cNvPr id="0" name=""/>
        <dsp:cNvSpPr/>
      </dsp:nvSpPr>
      <dsp:spPr>
        <a:xfrm rot="5400000">
          <a:off x="-137011" y="2730580"/>
          <a:ext cx="913408" cy="63938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913262"/>
        <a:ext cx="639385" cy="274023"/>
      </dsp:txXfrm>
    </dsp:sp>
    <dsp:sp modelId="{429BED6C-017D-4D4F-B7B1-27238C0767A8}">
      <dsp:nvSpPr>
        <dsp:cNvPr id="0" name=""/>
        <dsp:cNvSpPr/>
      </dsp:nvSpPr>
      <dsp:spPr>
        <a:xfrm rot="5400000">
          <a:off x="3942437" y="-709482"/>
          <a:ext cx="593715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39386" y="2622552"/>
        <a:ext cx="7170836" cy="535749"/>
      </dsp:txXfrm>
    </dsp:sp>
    <dsp:sp modelId="{00830E4F-BD98-4820-ADCF-8A51BC02E09C}">
      <dsp:nvSpPr>
        <dsp:cNvPr id="0" name=""/>
        <dsp:cNvSpPr/>
      </dsp:nvSpPr>
      <dsp:spPr>
        <a:xfrm rot="5400000">
          <a:off x="-137011" y="3530450"/>
          <a:ext cx="913408" cy="63938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713132"/>
        <a:ext cx="639385" cy="274023"/>
      </dsp:txXfrm>
    </dsp:sp>
    <dsp:sp modelId="{733285E3-C9BD-4F92-9960-9F22F00B9F09}">
      <dsp:nvSpPr>
        <dsp:cNvPr id="0" name=""/>
        <dsp:cNvSpPr/>
      </dsp:nvSpPr>
      <dsp:spPr>
        <a:xfrm rot="5400000">
          <a:off x="3942437" y="90387"/>
          <a:ext cx="593715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2 a 5 personas, y acuerdan algunas reglas que consideren valiosas para asegurar el éxito del taller</a:t>
          </a:r>
        </a:p>
      </dsp:txBody>
      <dsp:txXfrm rot="-5400000">
        <a:off x="639386" y="3422422"/>
        <a:ext cx="7170836" cy="5357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minutos. </a:t>
          </a:r>
          <a:r>
            <a:rPr lang="es-419" sz="1400" kern="1200" dirty="0">
              <a:solidFill>
                <a:srgbClr val="92D050"/>
              </a:solidFill>
              <a:latin typeface="Candara" panose="020E0502030303020204" pitchFamily="34" charset="0"/>
            </a:rPr>
            <a:t>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sp:txBody>
      <dsp:txXfrm rot="-5400000">
        <a:off x="668817" y="3380730"/>
        <a:ext cx="7140071" cy="56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40DBC-1D6C-4EEB-83E2-8F6E38F7C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C39DA7-60CA-44C9-9082-9A4B9C4C4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F8E9F0-B3C5-4278-A3B4-84CDBDF8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FF0CE-86A5-4986-91A9-7DA4B37C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DD36A1-3BD0-4A9D-8DAC-9AC8D676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903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101D8-2CBF-41C0-A6F1-4C806345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E6733A-BD61-4DBC-9841-1715CB0E8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785DAD-53ED-4D14-826F-C0EBDFCA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30979-410F-4EE9-AA67-9E94D781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F9A9E-2235-49C5-B127-1D619733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932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A96316-CF08-4581-9122-587908026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DE856-6CE4-4794-AFC8-6E6D82C25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5B24D5-E1A9-4597-A552-226C620C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3297C-7D92-4D9A-9F3F-BA5D7A23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AABB83-0E95-4D72-AA5F-D4A45606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23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21/11/2018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317"/>
            <a:ext cx="6103567" cy="1860843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1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>
                <a:solidFill>
                  <a:srgbClr val="26478D"/>
                </a:solidFill>
                <a:latin typeface="Arial"/>
                <a:cs typeface="Arial"/>
              </a:rPr>
              <a:t> Thanks.</a:t>
            </a:r>
            <a:endParaRPr lang="en-US" sz="3200" noProof="0" dirty="0">
              <a:solidFill>
                <a:srgbClr val="26478D"/>
              </a:solidFill>
              <a:latin typeface="Arial"/>
              <a:cs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0" y="2872950"/>
            <a:ext cx="5573316" cy="763511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Presentado por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, Arial regular, 12 pts.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Día/Mes/Año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39" y="5062514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02B8C-7B1E-4E50-8AAF-08942735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D45CC-5248-4D34-AE3A-34CFDA90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FE3EF-771E-4B21-8005-F4621520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80F1F-92A5-4974-B30E-4BB51460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D69F6B-A21F-45D1-936C-542EC41C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0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2C77F-10D6-46B4-8227-2EAB02BB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2DAB3-625C-4176-9535-68764B35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5907D-2A15-4BC7-9EC7-93537F35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7A215E-E80C-4609-951A-16E6F502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49D4B-6FB0-4949-AEC4-E01744AE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47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E1B59-F81D-4C3C-B704-7AEA5D91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098-844E-4AC3-B0B5-66E886A4B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905CF4-4B66-4854-B705-3437C078F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5E00D5-3CD6-433F-AE57-6A54A21E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300BAF-5C44-4923-8BC0-539C9C51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423FE8-13AD-4B7F-85C0-598DAC54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044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305A5-2EEB-4839-8F71-785E65FB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6802E2-4BC2-4494-A489-D05DCE167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3165F5-36B3-4F4E-8143-15AD4A11B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AEA5E-252D-4E1F-ABF3-A5733CB45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3D2983-A350-4B48-824C-407F1EF91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B7FE90-8ED8-4B85-8E39-A17D8ADC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264EF8-FA4C-46CC-B0C1-586E3C26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B705C0-F75A-4CC7-85AE-6FD8D26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E4E56-AD73-49EA-8668-72319014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30FE3D-816D-4F1C-AE70-256BB934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587096-D44B-47CF-95C5-0D9A9EB4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40F6C-7AEA-484B-A6CF-CCCDF1B7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58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D50A34-710E-4D3F-B48E-331FF3A0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FC9036-3497-4707-96A5-7581C4C3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85323F-31D1-4EAE-890E-FCCF9126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766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0B61F-0B72-4E16-809C-9844CA5A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2C278C-3FDC-437C-BEF9-697D995B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5B4D03-BEE3-4F3F-A2D5-AFC4C14D4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0124F4-213F-4F65-9EBC-5BE6F8C7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62E4-DA3E-4E9C-9061-2BBE8081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6BD755-4F83-41E1-AD97-272ACA99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031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A359E-F42A-49A0-9E64-AE794A9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E5C0B-04BB-4F64-856D-1DC2CB353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EB5E6C-2F2B-4068-8110-E9A6DF439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D6A2F5-93FF-4933-95EF-226B73A8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09C54B-1F9F-4F9A-9FA7-AD867FA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DF5700-A7E8-414A-A17A-8C3A65D9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470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066011-0604-444D-B2CE-B76B4B96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4FEA1E-A5D0-409C-A8FB-FAD8BC11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D4FA7E-375A-4932-B0E4-534F4057B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855A-BA0E-400D-A28E-AE035F2EE608}" type="datetimeFigureOut">
              <a:rPr lang="es-CO" smtClean="0"/>
              <a:t>21/11/2018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A0E6C-DB86-49FC-B4E9-5B08415FD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F5916-9CD6-4B2F-BE2E-CC97DD8E8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83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4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7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7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8.jpeg"/><Relationship Id="rId3" Type="http://schemas.openxmlformats.org/officeDocument/2006/relationships/diagramLayout" Target="../diagrams/layout9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9.jpe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61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1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66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71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73.jpe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1.wdp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0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843"/>
            <a:ext cx="6103567" cy="1859792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3" y="449415"/>
            <a:ext cx="1917756" cy="61943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Guía </a:t>
            </a:r>
            <a:r>
              <a:rPr lang="es-CO" b="1" dirty="0" err="1">
                <a:solidFill>
                  <a:schemeClr val="accent1">
                    <a:lumMod val="75000"/>
                  </a:schemeClr>
                </a:solidFill>
              </a:rPr>
              <a:t>Inception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 Agile</a:t>
            </a:r>
          </a:p>
        </p:txBody>
      </p:sp>
      <p:sp>
        <p:nvSpPr>
          <p:cNvPr id="11" name="Subtítulo 2"/>
          <p:cNvSpPr>
            <a:spLocks noGrp="1"/>
          </p:cNvSpPr>
          <p:nvPr>
            <p:ph type="subTitle" idx="1"/>
          </p:nvPr>
        </p:nvSpPr>
        <p:spPr>
          <a:xfrm>
            <a:off x="442909" y="3046800"/>
            <a:ext cx="6059491" cy="31440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16 de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Noviembre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4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882964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D2793530-AC02-44F4-99E8-AE4B4AA3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49" y="2793030"/>
            <a:ext cx="2619747" cy="26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7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FD627B4-BB70-48A3-8EB5-C020AAFD5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4111FA-37F3-4F10-8795-B832C6DCC884}"/>
              </a:ext>
            </a:extLst>
          </p:cNvPr>
          <p:cNvSpPr/>
          <p:nvPr/>
        </p:nvSpPr>
        <p:spPr>
          <a:xfrm>
            <a:off x="9779501" y="2596455"/>
            <a:ext cx="1950041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CD7240A-68CC-45F5-BE77-123559D1C940}"/>
              </a:ext>
            </a:extLst>
          </p:cNvPr>
          <p:cNvSpPr/>
          <p:nvPr/>
        </p:nvSpPr>
        <p:spPr>
          <a:xfrm>
            <a:off x="9779501" y="2528215"/>
            <a:ext cx="1950042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968120F-FF63-407C-9ADA-AA49C0340201}"/>
              </a:ext>
            </a:extLst>
          </p:cNvPr>
          <p:cNvSpPr txBox="1"/>
          <p:nvPr/>
        </p:nvSpPr>
        <p:spPr>
          <a:xfrm>
            <a:off x="9779500" y="2604473"/>
            <a:ext cx="195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¿Quiénes somos?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BBD163E1-BCF0-49AA-97C8-C8F08664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478" y="3175198"/>
            <a:ext cx="600075" cy="1704975"/>
          </a:xfrm>
          <a:prstGeom prst="rect">
            <a:avLst/>
          </a:prstGeom>
        </p:spPr>
      </p:pic>
      <p:pic>
        <p:nvPicPr>
          <p:cNvPr id="10242" name="Picture 2" descr="Image result for kanban board empty">
            <a:extLst>
              <a:ext uri="{FF2B5EF4-FFF2-40B4-BE49-F238E27FC236}">
                <a16:creationId xmlns:a16="http://schemas.microsoft.com/office/drawing/2014/main" id="{57EC0C51-08AD-4192-9D66-492A7B38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10683668" y="3180885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D992508-D618-47CC-A91F-E5F8540B6D3F}"/>
              </a:ext>
            </a:extLst>
          </p:cNvPr>
          <p:cNvSpPr/>
          <p:nvPr/>
        </p:nvSpPr>
        <p:spPr>
          <a:xfrm>
            <a:off x="5943600" y="5518955"/>
            <a:ext cx="5460900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¿Quiénes somos y qué esperamos del producto? con cada uno de los papeles donde se diligenció la entrevista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04BBDB31-5815-4AEF-8A75-6C4EAD27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81" y="2964542"/>
            <a:ext cx="42862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1B574C8-FE3E-48DB-84F4-52CA429B9F22}"/>
              </a:ext>
            </a:extLst>
          </p:cNvPr>
          <p:cNvSpPr/>
          <p:nvPr/>
        </p:nvSpPr>
        <p:spPr>
          <a:xfrm>
            <a:off x="438155" y="2604473"/>
            <a:ext cx="4950011" cy="377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strike="sngStrike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las parejas, se van a entrevistar el uno al otro durante 5 minutos haciendo una serie de preguntas, como: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strike="sngStrike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strike="sngStrike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nombre completo?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strike="sngStrike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¿Cómo le gusta que lo llamen/apodo?</a:t>
            </a:r>
            <a:endParaRPr lang="es-419" sz="1400" strike="sngStrike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strike="sngStrike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cargo en la empresa?</a:t>
            </a:r>
            <a:endParaRPr lang="es-419" sz="1400" strike="sngStrike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strike="sngStrike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rol en este proyecto?</a:t>
            </a:r>
            <a:endParaRPr lang="es-419" sz="1400" strike="sngStrike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strike="sngStrike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la principal expectativa que tiene con el producto?</a:t>
            </a:r>
            <a:endParaRPr lang="es-419" sz="1400" strike="sngStrike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strike="sngStrike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Cuénteme dos cosas que le gustan</a:t>
            </a:r>
            <a:endParaRPr lang="es-419" sz="1400" strike="sngStrike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strike="sngStrike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Cuénteme dos cosas que le disgustan</a:t>
            </a:r>
            <a:endParaRPr lang="es-419" sz="1400" strike="sngStrike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strike="sngStrike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strike="sngStrike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Al finalizar las entrevistas, cada entrevistador presenta al entrevistado ante el grupo, y pega, en el pliego de papel destinado para esta actividad, la ficha bibliográfica en la que escribió las respuestas.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odos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nos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conocemos..buscar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solo presentarnos.</a:t>
            </a:r>
            <a:endParaRPr lang="es-419" sz="1400" dirty="0">
              <a:solidFill>
                <a:srgbClr val="92D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A921B8-9997-48F0-863C-F8DBB1AB14BE}"/>
              </a:ext>
            </a:extLst>
          </p:cNvPr>
          <p:cNvSpPr/>
          <p:nvPr/>
        </p:nvSpPr>
        <p:spPr>
          <a:xfrm>
            <a:off x="6415334" y="2755251"/>
            <a:ext cx="2330143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266700" algn="l"/>
              </a:tabLst>
            </a:pPr>
            <a:r>
              <a:rPr lang="es-CO" dirty="0"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¡Vamos a conocernos!</a:t>
            </a:r>
            <a:endParaRPr lang="es-41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1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20404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91B6BBB4-6F1E-4679-BE22-11FE494D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08" y="2439085"/>
            <a:ext cx="4528687" cy="30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0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AA65C14-7B43-44D4-82D7-B30A2758E326}"/>
              </a:ext>
            </a:extLst>
          </p:cNvPr>
          <p:cNvSpPr/>
          <p:nvPr/>
        </p:nvSpPr>
        <p:spPr>
          <a:xfrm>
            <a:off x="998422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A50A9E8-0ECE-4544-A11F-22C2FB908F86}"/>
              </a:ext>
            </a:extLst>
          </p:cNvPr>
          <p:cNvSpPr/>
          <p:nvPr/>
        </p:nvSpPr>
        <p:spPr>
          <a:xfrm>
            <a:off x="9984220" y="2214313"/>
            <a:ext cx="1630026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DCF232-DBA5-4458-954A-66A470825488}"/>
              </a:ext>
            </a:extLst>
          </p:cNvPr>
          <p:cNvSpPr txBox="1"/>
          <p:nvPr/>
        </p:nvSpPr>
        <p:spPr>
          <a:xfrm>
            <a:off x="9984219" y="2290571"/>
            <a:ext cx="163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</a:rPr>
              <a:t>Parking lot </a:t>
            </a:r>
            <a:endParaRPr lang="es-419" sz="1600" b="1" dirty="0">
              <a:latin typeface="Candara" panose="020E0502030303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C38666-27F2-40E7-A0CD-5887A69E27FB}"/>
              </a:ext>
            </a:extLst>
          </p:cNvPr>
          <p:cNvSpPr/>
          <p:nvPr/>
        </p:nvSpPr>
        <p:spPr>
          <a:xfrm>
            <a:off x="7955786" y="2290571"/>
            <a:ext cx="1819695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47EB18-DE5A-4567-92BD-FF5D7FC30E3E}"/>
              </a:ext>
            </a:extLst>
          </p:cNvPr>
          <p:cNvSpPr/>
          <p:nvPr/>
        </p:nvSpPr>
        <p:spPr>
          <a:xfrm>
            <a:off x="7955786" y="2222331"/>
            <a:ext cx="181969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AE10E13-0BCE-47F6-ABEE-91CC1F0DA421}"/>
              </a:ext>
            </a:extLst>
          </p:cNvPr>
          <p:cNvSpPr txBox="1"/>
          <p:nvPr/>
        </p:nvSpPr>
        <p:spPr>
          <a:xfrm>
            <a:off x="7955785" y="2298589"/>
            <a:ext cx="18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Reglas de Juego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20C21D5-7992-415D-8D79-73B5DDCB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7832" y="2871072"/>
            <a:ext cx="600075" cy="1704975"/>
          </a:xfrm>
          <a:prstGeom prst="rect">
            <a:avLst/>
          </a:prstGeom>
        </p:spPr>
      </p:pic>
      <p:pic>
        <p:nvPicPr>
          <p:cNvPr id="31" name="Picture 2" descr="Image result for kanban board empty">
            <a:extLst>
              <a:ext uri="{FF2B5EF4-FFF2-40B4-BE49-F238E27FC236}">
                <a16:creationId xmlns:a16="http://schemas.microsoft.com/office/drawing/2014/main" id="{CCA21470-BC06-4EB7-8A12-26554078B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8756695" y="2872551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90761E-8EA3-4E26-A758-2F80F6192D82}"/>
              </a:ext>
            </a:extLst>
          </p:cNvPr>
          <p:cNvSpPr/>
          <p:nvPr/>
        </p:nvSpPr>
        <p:spPr>
          <a:xfrm>
            <a:off x="5742264" y="5139120"/>
            <a:ext cx="6260628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Reglas de juego con cada una de las reglas definidas por el equipo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Parking lot para ser usada a lo largo de todo el taller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9CFC247-76C6-496F-9F7E-E22A0846DF1E}"/>
              </a:ext>
            </a:extLst>
          </p:cNvPr>
          <p:cNvSpPr/>
          <p:nvPr/>
        </p:nvSpPr>
        <p:spPr>
          <a:xfrm>
            <a:off x="109218" y="2427164"/>
            <a:ext cx="5768977" cy="446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debe proponer entre 3 y 5 reglas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que apoyarán el desarrollo del taller de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escribiendo cada una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 un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note independiente.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las reglas que proponen, iniciando por la que consideran la más importante,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reglas se mantienen y cuáles se eliminan.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Como regla de juego general, se debe incluir el uso del </a:t>
            </a:r>
            <a:r>
              <a:rPr lang="es-CO" sz="14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Parking Lot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 para poder identificar aspectos importantes o ideas que puedan ser útiles, pero que de acuerdo a los objetivos y al enfoque de cada parte del taller, es mejor discutir más adelante.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</a:rPr>
              <a:t>T</a:t>
            </a:r>
            <a:r>
              <a:rPr lang="es-CO" sz="1400" i="1" dirty="0" err="1">
                <a:solidFill>
                  <a:srgbClr val="92D050"/>
                </a:solidFill>
                <a:latin typeface="Candara" panose="020E0502030303020204" pitchFamily="34" charset="0"/>
              </a:rPr>
              <a:t>odo</a:t>
            </a:r>
            <a:r>
              <a:rPr lang="es-CO" sz="1400" i="1" dirty="0">
                <a:solidFill>
                  <a:srgbClr val="92D050"/>
                </a:solidFill>
                <a:latin typeface="Candara" panose="020E0502030303020204" pitchFamily="34" charset="0"/>
              </a:rPr>
              <a:t> lo que requieran  se debe escribir  en los </a:t>
            </a:r>
            <a:r>
              <a:rPr lang="es-CO" sz="1400" i="1" dirty="0" err="1">
                <a:solidFill>
                  <a:srgbClr val="92D050"/>
                </a:solidFill>
                <a:latin typeface="Candara" panose="020E0502030303020204" pitchFamily="34" charset="0"/>
              </a:rPr>
              <a:t>posit</a:t>
            </a:r>
            <a:r>
              <a:rPr lang="es-CO" sz="1400" i="1" dirty="0">
                <a:solidFill>
                  <a:srgbClr val="92D050"/>
                </a:solidFill>
                <a:latin typeface="Candara" panose="020E0502030303020204" pitchFamily="34" charset="0"/>
              </a:rPr>
              <a:t>. Nombre de la persona y con quién creen que lo debemos revisar para solucionarlo.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</p:txBody>
      </p:sp>
      <p:pic>
        <p:nvPicPr>
          <p:cNvPr id="15364" name="Picture 4" descr="Image result for normas">
            <a:extLst>
              <a:ext uri="{FF2B5EF4-FFF2-40B4-BE49-F238E27FC236}">
                <a16:creationId xmlns:a16="http://schemas.microsoft.com/office/drawing/2014/main" id="{15BBC65A-B713-4CA0-B709-1B6F2041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20" y="2188177"/>
            <a:ext cx="2116521" cy="27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482399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Related image">
            <a:extLst>
              <a:ext uri="{FF2B5EF4-FFF2-40B4-BE49-F238E27FC236}">
                <a16:creationId xmlns:a16="http://schemas.microsoft.com/office/drawing/2014/main" id="{7D53C515-57A5-4229-86BF-A4631BDB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A9C2B2"/>
              </a:clrFrom>
              <a:clrTo>
                <a:srgbClr val="A9C2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24" y="2972315"/>
            <a:ext cx="3625187" cy="21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5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2994071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7C583B1F-C625-48CC-9358-ECE0E0E0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74" y="2976137"/>
            <a:ext cx="3169656" cy="2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0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80331" y="22120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F7C1F20-AF6B-4683-807C-9E4BA634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94" y="2341501"/>
            <a:ext cx="1612624" cy="161262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E566B68-859C-4F3C-8346-627E00FB25B0}"/>
              </a:ext>
            </a:extLst>
          </p:cNvPr>
          <p:cNvSpPr txBox="1"/>
          <p:nvPr/>
        </p:nvSpPr>
        <p:spPr>
          <a:xfrm>
            <a:off x="639726" y="2773243"/>
            <a:ext cx="24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elevator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pitch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153F4E8-0CB2-4104-8FA4-844697AE92C6}"/>
              </a:ext>
            </a:extLst>
          </p:cNvPr>
          <p:cNvGrpSpPr/>
          <p:nvPr/>
        </p:nvGrpSpPr>
        <p:grpSpPr>
          <a:xfrm>
            <a:off x="5569023" y="1705753"/>
            <a:ext cx="6378386" cy="3502283"/>
            <a:chOff x="194134" y="131259"/>
            <a:chExt cx="11533407" cy="5863141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BB6BD-A304-48AD-80CF-724038B74F31}"/>
                </a:ext>
              </a:extLst>
            </p:cNvPr>
            <p:cNvSpPr txBox="1"/>
            <p:nvPr/>
          </p:nvSpPr>
          <p:spPr>
            <a:xfrm>
              <a:off x="194134" y="131259"/>
              <a:ext cx="4516526" cy="6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b="1" dirty="0" err="1">
                  <a:solidFill>
                    <a:schemeClr val="accent6"/>
                  </a:solidFill>
                  <a:latin typeface="Candara" panose="020E0502030303020204" pitchFamily="34" charset="0"/>
                </a:rPr>
                <a:t>Product</a:t>
              </a:r>
              <a:r>
                <a:rPr lang="es-CO" sz="20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chemeClr val="accent6"/>
                  </a:solidFill>
                  <a:latin typeface="Candara" panose="020E0502030303020204" pitchFamily="34" charset="0"/>
                </a:rPr>
                <a:t>Vision</a:t>
              </a:r>
              <a:r>
                <a:rPr lang="es-CO" sz="20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chemeClr val="accent6"/>
                  </a:solidFill>
                  <a:latin typeface="Candara" panose="020E0502030303020204" pitchFamily="34" charset="0"/>
                </a:rPr>
                <a:t>Board</a:t>
              </a:r>
              <a:endParaRPr lang="es-CO" sz="2000" b="1" dirty="0">
                <a:solidFill>
                  <a:schemeClr val="accent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D880DA9-09D1-43CF-81C7-6BA6AE2BFB23}"/>
                </a:ext>
              </a:extLst>
            </p:cNvPr>
            <p:cNvSpPr txBox="1"/>
            <p:nvPr/>
          </p:nvSpPr>
          <p:spPr>
            <a:xfrm>
              <a:off x="304801" y="2692913"/>
              <a:ext cx="2090059" cy="13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¿Para quién es el producto?</a:t>
              </a:r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DED8AA32-AA86-41DB-9C3A-E1C581253595}"/>
                </a:ext>
              </a:extLst>
            </p:cNvPr>
            <p:cNvSpPr txBox="1"/>
            <p:nvPr/>
          </p:nvSpPr>
          <p:spPr>
            <a:xfrm>
              <a:off x="2823031" y="2677917"/>
              <a:ext cx="2278743" cy="2215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¿Qué necesidades tiene el cliente?</a:t>
              </a:r>
            </a:p>
            <a:p>
              <a:endParaRPr lang="en-US" sz="1600" dirty="0">
                <a:solidFill>
                  <a:schemeClr val="accent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2AB3D820-E6A9-4066-9810-6D2452D968B6}"/>
                </a:ext>
              </a:extLst>
            </p:cNvPr>
            <p:cNvSpPr txBox="1"/>
            <p:nvPr/>
          </p:nvSpPr>
          <p:spPr>
            <a:xfrm>
              <a:off x="5816333" y="2692913"/>
              <a:ext cx="2278743" cy="97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Producto</a:t>
              </a:r>
            </a:p>
            <a:p>
              <a:endParaRPr lang="en-US" sz="1600" dirty="0">
                <a:solidFill>
                  <a:schemeClr val="accent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B759956B-3E0C-47D2-B4BD-3ECA71061C8B}"/>
                </a:ext>
              </a:extLst>
            </p:cNvPr>
            <p:cNvSpPr txBox="1"/>
            <p:nvPr/>
          </p:nvSpPr>
          <p:spPr>
            <a:xfrm>
              <a:off x="8157028" y="2619821"/>
              <a:ext cx="3570513" cy="56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Valor</a:t>
              </a:r>
            </a:p>
          </p:txBody>
        </p:sp>
        <p:cxnSp>
          <p:nvCxnSpPr>
            <p:cNvPr id="30" name="Conector recto 11">
              <a:extLst>
                <a:ext uri="{FF2B5EF4-FFF2-40B4-BE49-F238E27FC236}">
                  <a16:creationId xmlns:a16="http://schemas.microsoft.com/office/drawing/2014/main" id="{7332878D-A6C9-40A2-A5A6-523AD1F94277}"/>
                </a:ext>
              </a:extLst>
            </p:cNvPr>
            <p:cNvCxnSpPr/>
            <p:nvPr/>
          </p:nvCxnSpPr>
          <p:spPr>
            <a:xfrm>
              <a:off x="2540734" y="1755715"/>
              <a:ext cx="5843" cy="4238685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53D1351E-E171-4492-9770-325A42825212}"/>
                </a:ext>
              </a:extLst>
            </p:cNvPr>
            <p:cNvCxnSpPr/>
            <p:nvPr/>
          </p:nvCxnSpPr>
          <p:spPr>
            <a:xfrm flipH="1">
              <a:off x="5502471" y="1762975"/>
              <a:ext cx="6382" cy="4231425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11">
              <a:extLst>
                <a:ext uri="{FF2B5EF4-FFF2-40B4-BE49-F238E27FC236}">
                  <a16:creationId xmlns:a16="http://schemas.microsoft.com/office/drawing/2014/main" id="{1DD6ABC7-758A-4549-886A-048B51DAC17D}"/>
                </a:ext>
              </a:extLst>
            </p:cNvPr>
            <p:cNvCxnSpPr/>
            <p:nvPr/>
          </p:nvCxnSpPr>
          <p:spPr>
            <a:xfrm flipH="1">
              <a:off x="8304414" y="1762975"/>
              <a:ext cx="18652" cy="4231425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13" descr="group-icon.png">
              <a:extLst>
                <a:ext uri="{FF2B5EF4-FFF2-40B4-BE49-F238E27FC236}">
                  <a16:creationId xmlns:a16="http://schemas.microsoft.com/office/drawing/2014/main" id="{3F2A17E6-9C8F-485C-86C5-26BDB6468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72459" y="1836578"/>
              <a:ext cx="638625" cy="638625"/>
            </a:xfrm>
            <a:prstGeom prst="rect">
              <a:avLst/>
            </a:prstGeom>
          </p:spPr>
        </p:pic>
        <p:pic>
          <p:nvPicPr>
            <p:cNvPr id="34" name="Picture 14" descr="tasks-icon-14.png">
              <a:extLst>
                <a:ext uri="{FF2B5EF4-FFF2-40B4-BE49-F238E27FC236}">
                  <a16:creationId xmlns:a16="http://schemas.microsoft.com/office/drawing/2014/main" id="{B28ADD27-56D9-461C-8962-F44638DBF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3628567" y="1851093"/>
              <a:ext cx="580574" cy="580574"/>
            </a:xfrm>
            <a:prstGeom prst="rect">
              <a:avLst/>
            </a:prstGeom>
          </p:spPr>
        </p:pic>
        <p:pic>
          <p:nvPicPr>
            <p:cNvPr id="35" name="Picture 15" descr="gift-icon_21990.png">
              <a:extLst>
                <a:ext uri="{FF2B5EF4-FFF2-40B4-BE49-F238E27FC236}">
                  <a16:creationId xmlns:a16="http://schemas.microsoft.com/office/drawing/2014/main" id="{77BE6F88-538C-44EF-8046-0557BFEA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581527" y="1844354"/>
              <a:ext cx="725715" cy="725715"/>
            </a:xfrm>
            <a:prstGeom prst="rect">
              <a:avLst/>
            </a:prstGeom>
          </p:spPr>
        </p:pic>
        <p:pic>
          <p:nvPicPr>
            <p:cNvPr id="36" name="Picture 16" descr="145319-200.png">
              <a:extLst>
                <a:ext uri="{FF2B5EF4-FFF2-40B4-BE49-F238E27FC236}">
                  <a16:creationId xmlns:a16="http://schemas.microsoft.com/office/drawing/2014/main" id="{18168426-0D52-4933-8337-0C77AEF0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9492341" y="1851092"/>
              <a:ext cx="696688" cy="696688"/>
            </a:xfrm>
            <a:prstGeom prst="rect">
              <a:avLst/>
            </a:prstGeom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FD49EF7B-15C6-462C-A997-5079A4C24DB0}"/>
                </a:ext>
              </a:extLst>
            </p:cNvPr>
            <p:cNvSpPr txBox="1"/>
            <p:nvPr/>
          </p:nvSpPr>
          <p:spPr>
            <a:xfrm>
              <a:off x="194134" y="872188"/>
              <a:ext cx="5257796" cy="5667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CO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Nombre</a:t>
              </a:r>
              <a:r>
                <a:rPr lang="en-US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 del Proyecto</a:t>
              </a:r>
              <a:r>
                <a:rPr lang="en-US" sz="1600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:</a:t>
              </a:r>
            </a:p>
          </p:txBody>
        </p:sp>
        <p:sp>
          <p:nvSpPr>
            <p:cNvPr id="38" name="CuadroTexto 26">
              <a:extLst>
                <a:ext uri="{FF2B5EF4-FFF2-40B4-BE49-F238E27FC236}">
                  <a16:creationId xmlns:a16="http://schemas.microsoft.com/office/drawing/2014/main" id="{37D91E2D-9258-4243-B58A-4CBBC19DE0BC}"/>
                </a:ext>
              </a:extLst>
            </p:cNvPr>
            <p:cNvSpPr txBox="1"/>
            <p:nvPr/>
          </p:nvSpPr>
          <p:spPr>
            <a:xfrm>
              <a:off x="5493448" y="872188"/>
              <a:ext cx="6234093" cy="5667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chemeClr val="accent6"/>
                  </a:solidFill>
                </a:defRPr>
              </a:lvl1pPr>
            </a:lstStyle>
            <a:p>
              <a:r>
                <a:rPr lang="es-CO" sz="1600" dirty="0">
                  <a:latin typeface="Candara" panose="020E0502030303020204" pitchFamily="34" charset="0"/>
                </a:rPr>
                <a:t>Frase Representativa:</a:t>
              </a: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B8877A-FBE2-4C43-9A49-FAE664A02945}"/>
              </a:ext>
            </a:extLst>
          </p:cNvPr>
          <p:cNvSpPr/>
          <p:nvPr/>
        </p:nvSpPr>
        <p:spPr>
          <a:xfrm>
            <a:off x="6096000" y="5375487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de visión del producto.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08A8CBDF-1455-43CB-9840-38E24744E047}"/>
              </a:ext>
            </a:extLst>
          </p:cNvPr>
          <p:cNvSpPr/>
          <p:nvPr/>
        </p:nvSpPr>
        <p:spPr>
          <a:xfrm>
            <a:off x="322586" y="4190483"/>
            <a:ext cx="4998145" cy="2156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proponen, discuten, y definen: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del proyecto o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Frase representativa para 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Grupos de usuarios del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Necesidades de cada grupo de usuarios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Funcionalidades de alto nivel que solventan las necesidades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Valor generado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cada grupo de usuarios con las funcionalidades planteadas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3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En la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266E1E50-0728-4303-9C87-1AECB1A24B27}"/>
              </a:ext>
            </a:extLst>
          </p:cNvPr>
          <p:cNvGrpSpPr/>
          <p:nvPr/>
        </p:nvGrpSpPr>
        <p:grpSpPr>
          <a:xfrm>
            <a:off x="506040" y="1533574"/>
            <a:ext cx="2813544" cy="764655"/>
            <a:chOff x="923706" y="1883352"/>
            <a:chExt cx="2670151" cy="764655"/>
          </a:xfrm>
        </p:grpSpPr>
        <p:sp>
          <p:nvSpPr>
            <p:cNvPr id="7" name="Redondear rectángulo de esquina sencilla 4">
              <a:extLst>
                <a:ext uri="{FF2B5EF4-FFF2-40B4-BE49-F238E27FC236}">
                  <a16:creationId xmlns:a16="http://schemas.microsoft.com/office/drawing/2014/main" id="{5159601C-554E-42FD-B1A4-02F607B58991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D15928-E36F-42B9-8C83-2BD48D6C9B89}"/>
                </a:ext>
              </a:extLst>
            </p:cNvPr>
            <p:cNvSpPr txBox="1"/>
            <p:nvPr/>
          </p:nvSpPr>
          <p:spPr>
            <a:xfrm>
              <a:off x="1854634" y="1896152"/>
              <a:ext cx="1739223" cy="739058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Impact</a:t>
              </a:r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Mapping</a:t>
              </a:r>
              <a:endParaRPr lang="es-E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5A46C92-D89F-42B7-B8DC-1721E02E2B38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D383C060-178E-4141-901B-315321C97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770640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887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73366AB-6A19-4A73-96C8-76AC444D7250}"/>
              </a:ext>
            </a:extLst>
          </p:cNvPr>
          <p:cNvSpPr/>
          <p:nvPr/>
        </p:nvSpPr>
        <p:spPr>
          <a:xfrm>
            <a:off x="711178" y="2485497"/>
            <a:ext cx="3936324" cy="404113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En la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266E1E50-0728-4303-9C87-1AECB1A24B27}"/>
              </a:ext>
            </a:extLst>
          </p:cNvPr>
          <p:cNvGrpSpPr/>
          <p:nvPr/>
        </p:nvGrpSpPr>
        <p:grpSpPr>
          <a:xfrm>
            <a:off x="506039" y="1533574"/>
            <a:ext cx="6709473" cy="764655"/>
            <a:chOff x="923706" y="1883352"/>
            <a:chExt cx="2670151" cy="764655"/>
          </a:xfrm>
        </p:grpSpPr>
        <p:sp>
          <p:nvSpPr>
            <p:cNvPr id="7" name="Redondear rectángulo de esquina sencilla 4">
              <a:extLst>
                <a:ext uri="{FF2B5EF4-FFF2-40B4-BE49-F238E27FC236}">
                  <a16:creationId xmlns:a16="http://schemas.microsoft.com/office/drawing/2014/main" id="{5159601C-554E-42FD-B1A4-02F607B58991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D15928-E36F-42B9-8C83-2BD48D6C9B89}"/>
                </a:ext>
              </a:extLst>
            </p:cNvPr>
            <p:cNvSpPr txBox="1"/>
            <p:nvPr/>
          </p:nvSpPr>
          <p:spPr>
            <a:xfrm>
              <a:off x="1854634" y="1896152"/>
              <a:ext cx="1739223" cy="739058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Impact</a:t>
              </a:r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Mapping</a:t>
              </a:r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ES" dirty="0">
                  <a:solidFill>
                    <a:srgbClr val="92D050"/>
                  </a:solidFill>
                </a:rPr>
                <a:t>(esta igual al anterior, aclarar como se identifican interdependencias). Esto debería ir después del </a:t>
              </a:r>
              <a:r>
                <a:rPr lang="es-ES" dirty="0" err="1">
                  <a:solidFill>
                    <a:srgbClr val="92D050"/>
                  </a:solidFill>
                </a:rPr>
                <a:t>History</a:t>
              </a:r>
              <a:r>
                <a:rPr lang="es-ES" dirty="0">
                  <a:solidFill>
                    <a:srgbClr val="92D050"/>
                  </a:solidFill>
                </a:rPr>
                <a:t> </a:t>
              </a:r>
              <a:r>
                <a:rPr lang="es-ES" dirty="0" err="1">
                  <a:solidFill>
                    <a:srgbClr val="92D050"/>
                  </a:solidFill>
                </a:rPr>
                <a:t>Mapping</a:t>
              </a:r>
              <a:endParaRPr lang="es-ES" dirty="0">
                <a:solidFill>
                  <a:srgbClr val="92D050"/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5A46C92-D89F-42B7-B8DC-1721E02E2B38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AA36A23-4BE4-44BD-8933-D2D9DC50CFD7}"/>
              </a:ext>
            </a:extLst>
          </p:cNvPr>
          <p:cNvSpPr/>
          <p:nvPr/>
        </p:nvSpPr>
        <p:spPr>
          <a:xfrm>
            <a:off x="856085" y="2537994"/>
            <a:ext cx="3646510" cy="393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11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que? (Metas) :</a:t>
            </a:r>
            <a:r>
              <a:rPr lang="es-ES" sz="11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pregunta por qué se está realizando el proyecto , que beneficios genera ,cual es la meta principal del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¿Quiénes? (Actores):</a:t>
            </a:r>
            <a:r>
              <a:rPr lang="es-ES" sz="11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identifican los diferentes actores involucrados en el proyecto, quienes son los que reciben beneficios del producto, quienes se ven impactados con lo que se va a realizar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¿Cómo? (Impactos): 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identifican todos los impactos que puede tener cada uno de los actores respecto al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11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Qué? (Entregables) : </a:t>
            </a:r>
            <a:r>
              <a:rPr lang="es-ES" sz="11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pregunta que se debe desarrollar para que el proyecto cumpla con beneficios que generen mayor valor</a:t>
            </a:r>
            <a:r>
              <a:rPr lang="es-ES" sz="12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s-ES" sz="12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si toca revisarlo, por que la idea es </a:t>
            </a:r>
            <a:r>
              <a:rPr lang="es-ES" sz="12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valdiar</a:t>
            </a:r>
            <a:r>
              <a:rPr lang="es-ES" sz="12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 pendencias….</a:t>
            </a:r>
            <a:endParaRPr lang="es-ES" sz="1200" b="1" i="0" dirty="0">
              <a:solidFill>
                <a:srgbClr val="92D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550179A-F733-45A0-8151-A82BB5664197}"/>
              </a:ext>
            </a:extLst>
          </p:cNvPr>
          <p:cNvCxnSpPr>
            <a:cxnSpLocks/>
          </p:cNvCxnSpPr>
          <p:nvPr/>
        </p:nvCxnSpPr>
        <p:spPr>
          <a:xfrm flipH="1" flipV="1">
            <a:off x="4929076" y="2455617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n para impact mapping">
            <a:extLst>
              <a:ext uri="{FF2B5EF4-FFF2-40B4-BE49-F238E27FC236}">
                <a16:creationId xmlns:a16="http://schemas.microsoft.com/office/drawing/2014/main" id="{AC8448B0-8E1F-4001-96E7-F86D9499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35" y="2741791"/>
            <a:ext cx="6395330" cy="30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04CA575-BFFB-4EA8-BA41-AA5DBE94258E}"/>
              </a:ext>
            </a:extLst>
          </p:cNvPr>
          <p:cNvSpPr txBox="1"/>
          <p:nvPr/>
        </p:nvSpPr>
        <p:spPr>
          <a:xfrm>
            <a:off x="6096000" y="5897461"/>
            <a:ext cx="364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92D050"/>
                </a:solidFill>
              </a:rPr>
              <a:t>Este grafico, también encaja en visión del producto</a:t>
            </a:r>
            <a:endParaRPr lang="es-CO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0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Si y 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49547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Related image">
            <a:extLst>
              <a:ext uri="{FF2B5EF4-FFF2-40B4-BE49-F238E27FC236}">
                <a16:creationId xmlns:a16="http://schemas.microsoft.com/office/drawing/2014/main" id="{AD511C6B-8300-4C21-8FD1-C2B603BD2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7" b="12040"/>
          <a:stretch/>
        </p:blipFill>
        <p:spPr bwMode="auto">
          <a:xfrm>
            <a:off x="9145120" y="2708145"/>
            <a:ext cx="3026926" cy="26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2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3" y="345374"/>
            <a:ext cx="10515600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Índice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342083" y="1003426"/>
            <a:ext cx="98696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Stakeholders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En la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Impact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Mapping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r>
              <a:rPr lang="es-ES" sz="1600" dirty="0">
                <a:solidFill>
                  <a:srgbClr val="92D050"/>
                </a:solidFill>
              </a:rPr>
              <a:t>Después de 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Mapa de historias de usuario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</a:t>
            </a:r>
            <a:r>
              <a:rPr lang="es-419" sz="1600" dirty="0">
                <a:solidFill>
                  <a:srgbClr val="92D050"/>
                </a:solidFill>
                <a:latin typeface="Candara" panose="020E0502030303020204" pitchFamily="34" charset="0"/>
              </a:rPr>
              <a:t>Si y 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No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vecindario. 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Incluir nombre propio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rgbClr val="92D050"/>
                </a:solidFill>
                <a:latin typeface="Candara" panose="020E0502030303020204" pitchFamily="34" charset="0"/>
              </a:rPr>
              <a:t>RIESGOS: 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noches?. </a:t>
            </a:r>
            <a:r>
              <a:rPr lang="es-ES" sz="1600" dirty="0">
                <a:solidFill>
                  <a:srgbClr val="92D050"/>
                </a:solidFill>
              </a:rPr>
              <a:t>Después de 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Mapa de historias de usuario</a:t>
            </a:r>
            <a:endParaRPr lang="es-419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valor. 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Este no me quedó claro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usuario. </a:t>
            </a:r>
            <a:r>
              <a:rPr lang="es-ES" sz="1600" b="1" dirty="0">
                <a:solidFill>
                  <a:srgbClr val="92D050"/>
                </a:solidFill>
                <a:latin typeface="Candara" panose="020E0502030303020204" pitchFamily="34" charset="0"/>
              </a:rPr>
              <a:t>ESTE ES EL CORAZON DEL INCEPTION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 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. 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Creo que en un </a:t>
            </a:r>
            <a:r>
              <a:rPr lang="es-ES" sz="1600" dirty="0" err="1">
                <a:solidFill>
                  <a:srgbClr val="92D050"/>
                </a:solidFill>
                <a:latin typeface="Candara" panose="020E0502030303020204" pitchFamily="34" charset="0"/>
              </a:rPr>
              <a:t>inception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 de pronto no se tiene claro el alcance para hacerlo.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Experiencia Usuario. 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Aquí  que se va a incluir..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Arquitectura Base. 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Este es un paso </a:t>
            </a:r>
            <a:r>
              <a:rPr lang="es-ES" sz="1600" dirty="0" err="1">
                <a:solidFill>
                  <a:srgbClr val="92D050"/>
                </a:solidFill>
                <a:latin typeface="Candara" panose="020E0502030303020204" pitchFamily="34" charset="0"/>
              </a:rPr>
              <a:t>posterior..definir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 si lo requerimos o no en el </a:t>
            </a:r>
            <a:r>
              <a:rPr lang="es-ES" sz="1600" dirty="0" err="1">
                <a:solidFill>
                  <a:srgbClr val="92D050"/>
                </a:solidFill>
                <a:latin typeface="Candara" panose="020E0502030303020204" pitchFamily="34" charset="0"/>
              </a:rPr>
              <a:t>inception</a:t>
            </a:r>
            <a:r>
              <a:rPr lang="es-ES" sz="1600" dirty="0">
                <a:solidFill>
                  <a:srgbClr val="92D050"/>
                </a:solidFill>
                <a:latin typeface="Candara" panose="020E0502030303020204" pitchFamily="34" charset="0"/>
              </a:rPr>
              <a:t>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Restrospectiva</a:t>
            </a:r>
            <a:endParaRPr lang="es-CO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b="1" dirty="0">
                <a:solidFill>
                  <a:srgbClr val="92D050"/>
                </a:solidFill>
                <a:latin typeface="Candara" panose="020E0502030303020204" pitchFamily="34" charset="0"/>
              </a:rPr>
              <a:t>I</a:t>
            </a:r>
            <a:r>
              <a:rPr lang="es-CO" sz="1600" b="1" dirty="0" err="1">
                <a:solidFill>
                  <a:srgbClr val="92D050"/>
                </a:solidFill>
                <a:latin typeface="Candara" panose="020E0502030303020204" pitchFamily="34" charset="0"/>
              </a:rPr>
              <a:t>ncluir</a:t>
            </a:r>
            <a:r>
              <a:rPr lang="es-CO" sz="1600" b="1" dirty="0">
                <a:solidFill>
                  <a:srgbClr val="92D050"/>
                </a:solidFill>
                <a:latin typeface="Candara" panose="020E0502030303020204" pitchFamily="34" charset="0"/>
              </a:rPr>
              <a:t> los acuerdos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b="1" dirty="0">
                <a:solidFill>
                  <a:srgbClr val="92D050"/>
                </a:solidFill>
                <a:latin typeface="Candara" panose="020E0502030303020204" pitchFamily="34" charset="0"/>
              </a:rPr>
              <a:t>C</a:t>
            </a:r>
            <a:r>
              <a:rPr lang="es-CO" sz="1600" b="1" dirty="0" err="1">
                <a:solidFill>
                  <a:srgbClr val="92D050"/>
                </a:solidFill>
                <a:latin typeface="Candara" panose="020E0502030303020204" pitchFamily="34" charset="0"/>
              </a:rPr>
              <a:t>ual</a:t>
            </a:r>
            <a:r>
              <a:rPr lang="es-CO" sz="1600" b="1" dirty="0">
                <a:solidFill>
                  <a:srgbClr val="92D050"/>
                </a:solidFill>
                <a:latin typeface="Candara" panose="020E0502030303020204" pitchFamily="34" charset="0"/>
              </a:rPr>
              <a:t> es el entregable????</a:t>
            </a:r>
          </a:p>
        </p:txBody>
      </p:sp>
    </p:spTree>
    <p:extLst>
      <p:ext uri="{BB962C8B-B14F-4D97-AF65-F5344CB8AC3E}">
        <p14:creationId xmlns:p14="http://schemas.microsoft.com/office/powerpoint/2010/main" val="21529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SI  y 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45" y="41388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7C91FB3-1CCD-4DDC-87DA-B9909175CD50}"/>
              </a:ext>
            </a:extLst>
          </p:cNvPr>
          <p:cNvGrpSpPr/>
          <p:nvPr/>
        </p:nvGrpSpPr>
        <p:grpSpPr>
          <a:xfrm>
            <a:off x="7416874" y="3891218"/>
            <a:ext cx="2846144" cy="2137545"/>
            <a:chOff x="724808" y="466202"/>
            <a:chExt cx="4679499" cy="4826619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49C8D633-EB40-4944-BC98-364D78FB649E}"/>
                </a:ext>
              </a:extLst>
            </p:cNvPr>
            <p:cNvSpPr txBox="1"/>
            <p:nvPr/>
          </p:nvSpPr>
          <p:spPr>
            <a:xfrm>
              <a:off x="724808" y="552774"/>
              <a:ext cx="2811593" cy="758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Candara" panose="020E0502030303020204" pitchFamily="34" charset="0"/>
                  <a:cs typeface="Arial" panose="020B0604020202020204" pitchFamily="34" charset="0"/>
                </a:rPr>
                <a:t>La lista del No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2DF9807-0091-4C4A-95E3-152987556F11}"/>
                </a:ext>
              </a:extLst>
            </p:cNvPr>
            <p:cNvCxnSpPr/>
            <p:nvPr/>
          </p:nvCxnSpPr>
          <p:spPr>
            <a:xfrm flipV="1">
              <a:off x="757919" y="1291772"/>
              <a:ext cx="4601029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2B63136-60AA-433E-A505-78A4CAD70E16}"/>
                </a:ext>
              </a:extLst>
            </p:cNvPr>
            <p:cNvCxnSpPr/>
            <p:nvPr/>
          </p:nvCxnSpPr>
          <p:spPr>
            <a:xfrm flipV="1">
              <a:off x="757918" y="5292821"/>
              <a:ext cx="460102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72673B2-0E9C-4097-A1CA-3D2BBA4B62EA}"/>
                </a:ext>
              </a:extLst>
            </p:cNvPr>
            <p:cNvCxnSpPr>
              <a:cxnSpLocks/>
            </p:cNvCxnSpPr>
            <p:nvPr/>
          </p:nvCxnSpPr>
          <p:spPr>
            <a:xfrm>
              <a:off x="724808" y="493303"/>
              <a:ext cx="33110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39C793E9-6170-4DFD-9909-A9B2B5E0DB8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8" y="493303"/>
              <a:ext cx="22679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FC94DE4B-1F2A-4644-8BE6-2FEF0BA28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08" y="466202"/>
              <a:ext cx="4679499" cy="881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8AFF7CF-8158-423E-8E05-2A6F97D40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6402" y="493300"/>
              <a:ext cx="2" cy="479952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A053383A-09AB-4833-8E12-A47B32E5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50" y="5047810"/>
            <a:ext cx="1708999" cy="1708999"/>
          </a:xfrm>
          <a:prstGeom prst="rect">
            <a:avLst/>
          </a:prstGeom>
        </p:spPr>
      </p:pic>
      <p:sp>
        <p:nvSpPr>
          <p:cNvPr id="34" name="Llamada rectangular redondeada 21">
            <a:extLst>
              <a:ext uri="{FF2B5EF4-FFF2-40B4-BE49-F238E27FC236}">
                <a16:creationId xmlns:a16="http://schemas.microsoft.com/office/drawing/2014/main" id="{CB0B9439-287D-4A5B-BAF3-521D35C6C1AB}"/>
              </a:ext>
            </a:extLst>
          </p:cNvPr>
          <p:cNvSpPr/>
          <p:nvPr/>
        </p:nvSpPr>
        <p:spPr>
          <a:xfrm>
            <a:off x="402068" y="2482108"/>
            <a:ext cx="3091651" cy="2389141"/>
          </a:xfrm>
          <a:prstGeom prst="wedgeRoundRectCallout">
            <a:avLst>
              <a:gd name="adj1" fmla="val 32961"/>
              <a:gd name="adj2" fmla="val 6246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Pon visible y comunica las cosas (funcionalidades) que </a:t>
            </a:r>
            <a:r>
              <a:rPr lang="es-CO" sz="1600" b="1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 se van a hacer.</a:t>
            </a:r>
          </a:p>
          <a:p>
            <a:pPr algn="ctr"/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Muchas de las veces asumimos, pero al decirlas genera conocimiento compartido. Además le da foco al equipo sobre lo que debe construir</a:t>
            </a:r>
          </a:p>
        </p:txBody>
      </p:sp>
      <p:sp>
        <p:nvSpPr>
          <p:cNvPr id="35" name="Llamada rectangular redondeada 24">
            <a:extLst>
              <a:ext uri="{FF2B5EF4-FFF2-40B4-BE49-F238E27FC236}">
                <a16:creationId xmlns:a16="http://schemas.microsoft.com/office/drawing/2014/main" id="{5C96AA36-5ECE-46A7-AF6F-D818D6F5A7D3}"/>
              </a:ext>
            </a:extLst>
          </p:cNvPr>
          <p:cNvSpPr/>
          <p:nvPr/>
        </p:nvSpPr>
        <p:spPr>
          <a:xfrm>
            <a:off x="3874299" y="2588425"/>
            <a:ext cx="2109159" cy="2156458"/>
          </a:xfrm>
          <a:prstGeom prst="wedgeRoundRectCallout">
            <a:avLst>
              <a:gd name="adj1" fmla="val -37669"/>
              <a:gd name="adj2" fmla="val 68844"/>
              <a:gd name="adj3" fmla="val 16667"/>
            </a:avLst>
          </a:prstGeom>
          <a:solidFill>
            <a:srgbClr val="00B050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Además así pueden evitar malos entendidos con los involucrados y </a:t>
            </a:r>
            <a:r>
              <a:rPr lang="es-CO" sz="16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setear</a:t>
            </a:r>
            <a:r>
              <a:rPr lang="es-CO" sz="16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expectativas!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168E7E-94F8-42DF-868B-B22FD1DC8398}"/>
              </a:ext>
            </a:extLst>
          </p:cNvPr>
          <p:cNvSpPr txBox="1"/>
          <p:nvPr/>
        </p:nvSpPr>
        <p:spPr>
          <a:xfrm>
            <a:off x="9261820" y="3896442"/>
            <a:ext cx="768172" cy="33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  <a:cs typeface="Arial" panose="020B0604020202020204" pitchFamily="34" charset="0"/>
              </a:rPr>
              <a:t>Si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A26B623E-C93B-412C-A883-3737C0791E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400" y="4243223"/>
            <a:ext cx="611710" cy="173803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0E24A00D-3926-4F81-A3AA-0D338EB7524F}"/>
              </a:ext>
            </a:extLst>
          </p:cNvPr>
          <p:cNvSpPr/>
          <p:nvPr/>
        </p:nvSpPr>
        <p:spPr>
          <a:xfrm>
            <a:off x="5983458" y="1462901"/>
            <a:ext cx="5904783" cy="28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sus ideas sobre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NO está incluido en el alcance inicial del proyecto, o ideas asociadas a restricciones técnicas, de políticas de negocio o normativas.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sus ideas,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está por fuera del alcance del proyecto, qué queda incluido, y si no se tiene claridad sobre alguna de las idea, se ubica en el Parking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lot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su posterior discusión.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9B5F4A-79D7-4D86-9AE5-CB49AA3B72ED}"/>
              </a:ext>
            </a:extLst>
          </p:cNvPr>
          <p:cNvSpPr/>
          <p:nvPr/>
        </p:nvSpPr>
        <p:spPr>
          <a:xfrm>
            <a:off x="6096000" y="6147318"/>
            <a:ext cx="4126624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La lista del NO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7951719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people imagen cartoon">
            <a:extLst>
              <a:ext uri="{FF2B5EF4-FFF2-40B4-BE49-F238E27FC236}">
                <a16:creationId xmlns:a16="http://schemas.microsoft.com/office/drawing/2014/main" id="{C41596CA-72AF-495F-A678-8B348ED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02" y="2713399"/>
            <a:ext cx="2894739" cy="265029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1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0" y="3295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25AE41-908D-48E6-BCE6-2AF33E986610}"/>
              </a:ext>
            </a:extLst>
          </p:cNvPr>
          <p:cNvSpPr/>
          <p:nvPr/>
        </p:nvSpPr>
        <p:spPr>
          <a:xfrm>
            <a:off x="671916" y="2605845"/>
            <a:ext cx="5904783" cy="353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interesados que consideren que se vean impactados por el producto o que tengan algún impacto en el alcance, o restricciones técnicas o de negocio relacionadas con el producto.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interesados, y las pega en la cartelera.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el grado de impacto en el proyecto de cada uno de los interesados identificados, de tal forma que en la parte central de la cartelera se ubiquen los más relevantes</a:t>
            </a: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Si se acuerda que algún interesado expuesto con anterioridad no debe ir, se quita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i="1" dirty="0">
                <a:solidFill>
                  <a:srgbClr val="92D050"/>
                </a:solidFill>
                <a:latin typeface="Candara" panose="020E0502030303020204" pitchFamily="34" charset="0"/>
              </a:rPr>
              <a:t>Nombre  del área, nombre del jefe o nombre propio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1366CE-0A98-4489-BCB1-D690CDBD309F}"/>
              </a:ext>
            </a:extLst>
          </p:cNvPr>
          <p:cNvSpPr/>
          <p:nvPr/>
        </p:nvSpPr>
        <p:spPr>
          <a:xfrm>
            <a:off x="7253599" y="5568378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 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El vecindario.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08E109-F8B7-44CB-AFE1-B1D1D441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450" y="1594196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3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RIESGOS: ¿Qué nos mantiene despiertos en las noches? 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(</a:t>
            </a:r>
            <a:r>
              <a:rPr lang="es-419" dirty="0" err="1">
                <a:solidFill>
                  <a:srgbClr val="92D050"/>
                </a:solidFill>
                <a:latin typeface="Candara" panose="020E0502030303020204" pitchFamily="34" charset="0"/>
              </a:rPr>
              <a:t>Despues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 del </a:t>
            </a:r>
            <a:r>
              <a:rPr lang="es-419" dirty="0" err="1">
                <a:solidFill>
                  <a:srgbClr val="92D050"/>
                </a:solidFill>
                <a:latin typeface="Candara" panose="020E0502030303020204" pitchFamily="34" charset="0"/>
              </a:rPr>
              <a:t>history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 </a:t>
            </a:r>
            <a:r>
              <a:rPr lang="es-419" dirty="0" err="1">
                <a:solidFill>
                  <a:srgbClr val="92D050"/>
                </a:solidFill>
                <a:latin typeface="Candara" panose="020E0502030303020204" pitchFamily="34" charset="0"/>
              </a:rPr>
              <a:t>mapping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 y de interdependencias)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08583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miedo cartoon">
            <a:extLst>
              <a:ext uri="{FF2B5EF4-FFF2-40B4-BE49-F238E27FC236}">
                <a16:creationId xmlns:a16="http://schemas.microsoft.com/office/drawing/2014/main" id="{57B3AA24-90CB-431E-98B4-EDE3C113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114" y="2221312"/>
            <a:ext cx="3628886" cy="36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7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384210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0F71ED4-7DE3-4A5E-A8F7-2FB622A612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E8C8942-7339-49B2-BCF9-BA86358F3534}"/>
              </a:ext>
            </a:extLst>
          </p:cNvPr>
          <p:cNvSpPr/>
          <p:nvPr/>
        </p:nvSpPr>
        <p:spPr>
          <a:xfrm>
            <a:off x="1030807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C49B5E0-9C41-44E4-A54D-F32965D2465F}"/>
              </a:ext>
            </a:extLst>
          </p:cNvPr>
          <p:cNvSpPr/>
          <p:nvPr/>
        </p:nvSpPr>
        <p:spPr>
          <a:xfrm>
            <a:off x="10308070" y="2214313"/>
            <a:ext cx="1630026" cy="79070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EAB79CB-D750-4C3B-9C24-4BA33973338A}"/>
              </a:ext>
            </a:extLst>
          </p:cNvPr>
          <p:cNvSpPr txBox="1"/>
          <p:nvPr/>
        </p:nvSpPr>
        <p:spPr>
          <a:xfrm>
            <a:off x="10308068" y="2340445"/>
            <a:ext cx="163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latin typeface="Candara" panose="020E0502030303020204" pitchFamily="34" charset="0"/>
              </a:rPr>
              <a:t>¿Cómo podemos dormir tranquilos?</a:t>
            </a:r>
            <a:endParaRPr lang="es-419" sz="1400" b="1" dirty="0">
              <a:latin typeface="Candara" panose="020E0502030303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4AC5B99-4CC5-4E43-B985-7D167F21AAB5}"/>
              </a:ext>
            </a:extLst>
          </p:cNvPr>
          <p:cNvSpPr/>
          <p:nvPr/>
        </p:nvSpPr>
        <p:spPr>
          <a:xfrm>
            <a:off x="8603486" y="2252138"/>
            <a:ext cx="1630027" cy="28152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8EE15F-67C2-4CEE-83E0-048F791AC19E}"/>
              </a:ext>
            </a:extLst>
          </p:cNvPr>
          <p:cNvSpPr/>
          <p:nvPr/>
        </p:nvSpPr>
        <p:spPr>
          <a:xfrm>
            <a:off x="8603486" y="2241381"/>
            <a:ext cx="1630026" cy="78268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2BDC3D-3B59-47CF-84D8-2803A1A13C91}"/>
              </a:ext>
            </a:extLst>
          </p:cNvPr>
          <p:cNvSpPr txBox="1"/>
          <p:nvPr/>
        </p:nvSpPr>
        <p:spPr>
          <a:xfrm>
            <a:off x="8566982" y="2355726"/>
            <a:ext cx="1630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latin typeface="Candara" panose="020E0502030303020204" pitchFamily="34" charset="0"/>
              </a:rPr>
              <a:t>¿Qué nos mantiene despiertos?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F5EC40F-DB88-44C3-BD23-6CB054E8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3044" y="3143366"/>
            <a:ext cx="600075" cy="1704975"/>
          </a:xfrm>
          <a:prstGeom prst="rect">
            <a:avLst/>
          </a:prstGeom>
        </p:spPr>
      </p:pic>
      <p:pic>
        <p:nvPicPr>
          <p:cNvPr id="30" name="Picture 2" descr="Image result for kanban board empty">
            <a:extLst>
              <a:ext uri="{FF2B5EF4-FFF2-40B4-BE49-F238E27FC236}">
                <a16:creationId xmlns:a16="http://schemas.microsoft.com/office/drawing/2014/main" id="{18D8D2E3-F5E9-481F-8CA5-A857EBBA7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9058997" y="3117840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955E9C5A-4326-4007-B0A3-267ECD72E6E5}"/>
              </a:ext>
            </a:extLst>
          </p:cNvPr>
          <p:cNvSpPr/>
          <p:nvPr/>
        </p:nvSpPr>
        <p:spPr>
          <a:xfrm>
            <a:off x="253904" y="2394403"/>
            <a:ext cx="5503247" cy="4406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Individualmente, cada participante escribe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todos los miedos y riesgos que identifique  asociados al proyecto y al producto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persona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expone su lista de miedos y los pega en la cartelera ¿Qué nos mantiene despiertos en las noches?</a:t>
            </a:r>
            <a:endParaRPr lang="es-CO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15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Entre todos se categorizan, agrupan y nombran los miedos. (Por ejemplo: calidad, alcance, etc.)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participante identifica con un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la categoría de miedos que considera más importante, de tal forma que con la suma se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stickers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se realiza la priorización.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revisa ítem por ítem dentro de las dos primeras categorías más votadas, y se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definen las acciones que se podrían ejecutar para eliminar o mitigar la categoría completa de miedos.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exponen las acciones y se ubican en la cartelera ¿Cómo podemos dormir tranquilos?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44A51C-400F-40C5-9C40-73A4F37CEA8E}"/>
              </a:ext>
            </a:extLst>
          </p:cNvPr>
          <p:cNvSpPr/>
          <p:nvPr/>
        </p:nvSpPr>
        <p:spPr>
          <a:xfrm>
            <a:off x="6096000" y="5255096"/>
            <a:ext cx="6096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¿Qué nos mantiene despiertos en las noches?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¿Cómo podemos dormir más tranquilos?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41B10F68-A802-497D-A55B-44904115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88" y="2218259"/>
            <a:ext cx="3713951" cy="28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66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valor. 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No me queda claro para que es?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62656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valor satisfacciÃ³n cartoon">
            <a:extLst>
              <a:ext uri="{FF2B5EF4-FFF2-40B4-BE49-F238E27FC236}">
                <a16:creationId xmlns:a16="http://schemas.microsoft.com/office/drawing/2014/main" id="{58FBE402-B7BD-40D1-89F4-0877B3F1B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EF1E1"/>
              </a:clrFrom>
              <a:clrTo>
                <a:srgbClr val="FEF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2" r="32722"/>
          <a:stretch/>
        </p:blipFill>
        <p:spPr bwMode="auto">
          <a:xfrm>
            <a:off x="9104710" y="2443538"/>
            <a:ext cx="2909515" cy="34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72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valor. 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Este también toca revisarlo, que es?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440353" y="2877477"/>
            <a:ext cx="550324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definen y escriben en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los entregables de valor que proponen, qué tendría el entregable y cuál es el valor que genera.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entregables, y los pega en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realiza una discusión final acerca de los elementos que se han puesto en la cartelera. 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Si se acuerda que algún entregable expuesto con anterioridad no debe ir, se quita de la cartelera.</a:t>
            </a: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CFF2B5-5409-491A-9F7A-E94778FD38D4}"/>
              </a:ext>
            </a:extLst>
          </p:cNvPr>
          <p:cNvSpPr/>
          <p:nvPr/>
        </p:nvSpPr>
        <p:spPr>
          <a:xfrm>
            <a:off x="6670907" y="5859603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Entregable de valor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 descr="Related image">
            <a:extLst>
              <a:ext uri="{FF2B5EF4-FFF2-40B4-BE49-F238E27FC236}">
                <a16:creationId xmlns:a16="http://schemas.microsoft.com/office/drawing/2014/main" id="{8B7B62B1-BB0A-4AE5-ADF2-5DF27703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1B9AE"/>
              </a:clrFrom>
              <a:clrTo>
                <a:srgbClr val="71B9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07" y="929528"/>
            <a:ext cx="5096312" cy="29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lated image">
            <a:extLst>
              <a:ext uri="{FF2B5EF4-FFF2-40B4-BE49-F238E27FC236}">
                <a16:creationId xmlns:a16="http://schemas.microsoft.com/office/drawing/2014/main" id="{00058C31-516C-4C29-8389-4D38961B8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A3C4B3"/>
              </a:clrFrom>
              <a:clrTo>
                <a:srgbClr val="A3C4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4378" r="50000" b="16220"/>
          <a:stretch/>
        </p:blipFill>
        <p:spPr bwMode="auto">
          <a:xfrm>
            <a:off x="8359289" y="2765536"/>
            <a:ext cx="1507091" cy="33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79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031235"/>
              </p:ext>
            </p:extLst>
          </p:nvPr>
        </p:nvGraphicFramePr>
        <p:xfrm>
          <a:off x="1145769" y="2439085"/>
          <a:ext cx="6974649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lamada rectangular redondeada 4">
            <a:extLst>
              <a:ext uri="{FF2B5EF4-FFF2-40B4-BE49-F238E27FC236}">
                <a16:creationId xmlns:a16="http://schemas.microsoft.com/office/drawing/2014/main" id="{183C6737-4691-46CE-AA86-9DCC831301A5}"/>
              </a:ext>
            </a:extLst>
          </p:cNvPr>
          <p:cNvSpPr/>
          <p:nvPr/>
        </p:nvSpPr>
        <p:spPr>
          <a:xfrm>
            <a:off x="8327380" y="2386829"/>
            <a:ext cx="3091651" cy="2389141"/>
          </a:xfrm>
          <a:prstGeom prst="wedgeRoundRectCallout">
            <a:avLst>
              <a:gd name="adj1" fmla="val -11589"/>
              <a:gd name="adj2" fmla="val 64697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</a:t>
            </a:r>
            <a:r>
              <a:rPr lang="es-CO" sz="1600" b="1" dirty="0" err="1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Story</a:t>
            </a:r>
            <a:r>
              <a:rPr lang="es-CO" sz="1600" b="1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Mapping</a:t>
            </a:r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es una herramienta visual que mapea las funcionalidades de un producto contextualizado a un escenario. Su elaboración permite generar de manera mas sencilla el Product </a:t>
            </a:r>
            <a:r>
              <a:rPr lang="es-CO" sz="1600" dirty="0" err="1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Backlog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7C7B646-3D8E-43D8-AADD-730EE89EB1C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48" y="5193136"/>
            <a:ext cx="1120943" cy="1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06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374114" y="2393760"/>
            <a:ext cx="5412538" cy="443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ntre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todos, tomando como referencia las funcionalidades definidas en la visión de producto, se ponen de acuerdo acerca de los temas o grupos de funcionalidades de más alto nivel, y se escriben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independientes. Estos temas se ubican horizontalmente en la parte superior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roles previamente caracterizados se ubican verticalmente en el extremo izquierdo de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Para cada funcionalidad de alto nivel, en equipos, se escriben las historias de usuario relacionadas, cada una en un post-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note. 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se ponen de acuerdo en si el orden de las historias a escribir va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 ser aleatorio, si se van a escribir de acuerdo a los roles o de acuerdo a los grupos de funcionalidades.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ES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La escritura y validación de historias se debe partir en bloques de tiempo de alrededor de 10 a 15 minutos, de acuerdo al orden que se haya acordado, hasta que estén todas las historias de usuario escritas y priorizadas.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674590" y="4047743"/>
            <a:ext cx="3004782" cy="169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todas las historias de usuario definidas por rol y por tema.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ES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narrative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Flow, debe estar encabezado por los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los </a:t>
            </a:r>
            <a:r>
              <a:rPr lang="es-CO" sz="1400" dirty="0" err="1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enablers</a:t>
            </a:r>
            <a:endParaRPr lang="es-CO" sz="1400" dirty="0">
              <a:solidFill>
                <a:srgbClr val="92D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Resultado de imagen para story mapping">
            <a:extLst>
              <a:ext uri="{FF2B5EF4-FFF2-40B4-BE49-F238E27FC236}">
                <a16:creationId xmlns:a16="http://schemas.microsoft.com/office/drawing/2014/main" id="{26694BC7-9E89-45E2-9E7C-ECFDDC43D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2"/>
          <a:stretch/>
        </p:blipFill>
        <p:spPr bwMode="auto">
          <a:xfrm>
            <a:off x="6436999" y="1958990"/>
            <a:ext cx="4804011" cy="22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n para magnifying glass world"/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6"/>
          <a:stretch/>
        </p:blipFill>
        <p:spPr bwMode="auto">
          <a:xfrm>
            <a:off x="9916963" y="3699578"/>
            <a:ext cx="1843226" cy="22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63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42252"/>
              </p:ext>
            </p:extLst>
          </p:nvPr>
        </p:nvGraphicFramePr>
        <p:xfrm>
          <a:off x="1145772" y="2439085"/>
          <a:ext cx="5841882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7654" y="2107020"/>
            <a:ext cx="5390865" cy="40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Introducción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1082181" y="2146310"/>
            <a:ext cx="9446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Una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es un conjunto de dinámicas orientadas a enfocar a todas las personas involucradas en un proyecto hacia un mismo objetivo, reduciendo muchas de las incertidumbres, ayudando a explicitar los riesgos más evidentes y poniendo en común las expectativas de todos. </a:t>
            </a:r>
          </a:p>
          <a:p>
            <a:pPr marL="800100" lvl="1" indent="-342900">
              <a:buAutoNum type="arabicPeriod"/>
            </a:pP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://www.re-inventa.com/wp-content/uploads/Agile-Inception1.png">
            <a:extLst>
              <a:ext uri="{FF2B5EF4-FFF2-40B4-BE49-F238E27FC236}">
                <a16:creationId xmlns:a16="http://schemas.microsoft.com/office/drawing/2014/main" id="{C1647A06-2991-4F96-B518-04A10FDB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14" y="3785682"/>
            <a:ext cx="3387181" cy="22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re-inventa.com/wp-content/uploads/Agile-Inception.png">
            <a:extLst>
              <a:ext uri="{FF2B5EF4-FFF2-40B4-BE49-F238E27FC236}">
                <a16:creationId xmlns:a16="http://schemas.microsoft.com/office/drawing/2014/main" id="{CC12FE24-0F36-4A57-8ABA-9010FEBD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33" y="4177304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D273B18-4854-4951-B790-9E7D2C6E94F1}"/>
              </a:ext>
            </a:extLst>
          </p:cNvPr>
          <p:cNvSpPr/>
          <p:nvPr/>
        </p:nvSpPr>
        <p:spPr>
          <a:xfrm>
            <a:off x="4929357" y="4857225"/>
            <a:ext cx="531876" cy="3277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DB97A7-426A-4251-BD70-29189F00D3B4}"/>
              </a:ext>
            </a:extLst>
          </p:cNvPr>
          <p:cNvSpPr/>
          <p:nvPr/>
        </p:nvSpPr>
        <p:spPr>
          <a:xfrm>
            <a:off x="0" y="6642556"/>
            <a:ext cx="9476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/>
              <a:t>www.consultec.es</a:t>
            </a:r>
          </a:p>
        </p:txBody>
      </p:sp>
    </p:spTree>
    <p:extLst>
      <p:ext uri="{BB962C8B-B14F-4D97-AF65-F5344CB8AC3E}">
        <p14:creationId xmlns:p14="http://schemas.microsoft.com/office/powerpoint/2010/main" val="318184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409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 b="61380"/>
          <a:stretch/>
        </p:blipFill>
        <p:spPr bwMode="auto">
          <a:xfrm>
            <a:off x="5943600" y="1782170"/>
            <a:ext cx="5715000" cy="12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1" b="11021"/>
          <a:stretch/>
        </p:blipFill>
        <p:spPr bwMode="auto">
          <a:xfrm>
            <a:off x="5894199" y="3138985"/>
            <a:ext cx="5715000" cy="13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6" b="8778"/>
          <a:stretch/>
        </p:blipFill>
        <p:spPr bwMode="auto">
          <a:xfrm>
            <a:off x="5614680" y="4616354"/>
            <a:ext cx="6217930" cy="142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7751930" y="4426420"/>
            <a:ext cx="2435174" cy="1987710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102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6" t="20024" r="6226" b="21841"/>
          <a:stretch/>
        </p:blipFill>
        <p:spPr bwMode="auto">
          <a:xfrm>
            <a:off x="11152092" y="2773479"/>
            <a:ext cx="869921" cy="8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20348" r="49860" b="21424"/>
          <a:stretch/>
        </p:blipFill>
        <p:spPr bwMode="auto">
          <a:xfrm>
            <a:off x="11256992" y="4512895"/>
            <a:ext cx="816200" cy="8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7825" y="2423642"/>
            <a:ext cx="5666374" cy="170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participantes definen qué historias consideran que son las más prioritarias y de acuerdo al consenso y al visto bueno del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product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owner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se les pone un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sticker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color a cada una de ellas.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Estas historias de mayor prioridad, corresponderán entonces al mínimo producto viable y serán consideradas como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para el primer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del producto.</a:t>
            </a:r>
            <a:endParaRPr lang="es-CO" sz="1400" i="1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1715" y="6179452"/>
            <a:ext cx="5834285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el mínimo producto viable identificado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6" name="Picture 10" descr="Resultado de imagen para story mapping MV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12" y="3864669"/>
            <a:ext cx="3991972" cy="22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81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. 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Me parece complejo hacerlo en el </a:t>
            </a:r>
            <a:r>
              <a:rPr lang="es-419" dirty="0" err="1">
                <a:solidFill>
                  <a:srgbClr val="92D050"/>
                </a:solidFill>
                <a:latin typeface="Candara" panose="020E0502030303020204" pitchFamily="34" charset="0"/>
              </a:rPr>
              <a:t>inception</a:t>
            </a:r>
            <a:endParaRPr lang="es-419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64308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n para release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808" y="3006840"/>
            <a:ext cx="3317006" cy="22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3627022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( esto podría hacerse complejo en el </a:t>
            </a:r>
            <a:r>
              <a:rPr lang="es-419" dirty="0" err="1">
                <a:solidFill>
                  <a:srgbClr val="92D050"/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rgbClr val="92D050"/>
                </a:solidFill>
                <a:latin typeface="Candara" panose="020E0502030303020204" pitchFamily="34" charset="0"/>
              </a:rPr>
              <a:t>, Me lo explicas)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645952" y="2598475"/>
            <a:ext cx="4308185" cy="346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todos, aparte de las historias que ya han sido definidas como mínimo producto viable (primer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), agrupan el resto de historias de usuario para los siguientes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 Estos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pueden ser identificados con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stickers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diferentes colores o con otra convención que sea aceptada por el grupo. 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deben tener en cuenta que el orden y el alcance de los </a:t>
            </a:r>
            <a:r>
              <a:rPr lang="es-ES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releases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está determinado por el valor incremental que se genera en cada uno de ellos; el primer </a:t>
            </a:r>
            <a:r>
              <a:rPr lang="es-ES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genera más valor y los siguientes generan menos valor.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 partir de esta información se construye el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Product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609229" y="5282287"/>
            <a:ext cx="6096000" cy="783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 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los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releases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identificados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producto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13496" r="8663"/>
          <a:stretch/>
        </p:blipFill>
        <p:spPr bwMode="auto">
          <a:xfrm>
            <a:off x="6469039" y="1699485"/>
            <a:ext cx="4585648" cy="329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37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Reflexión final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8258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9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para finish png cartoon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r="15709" b="11639"/>
          <a:stretch/>
        </p:blipFill>
        <p:spPr bwMode="auto">
          <a:xfrm>
            <a:off x="9225809" y="1962300"/>
            <a:ext cx="2966191" cy="41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35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Restrospectiva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/>
          <p:cNvSpPr/>
          <p:nvPr/>
        </p:nvSpPr>
        <p:spPr>
          <a:xfrm>
            <a:off x="808394" y="2632659"/>
            <a:ext cx="6096000" cy="14754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reflexionan acerca de lo que se ha logrado en este taller de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 Luego, cada uno escribe una frase que resuma esta reflexión y su nombre.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participante comparte la frase con los demás participantes y la pega en la cartelera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8070608" y="1928639"/>
            <a:ext cx="3003367" cy="300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team success carto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84" y="3739708"/>
            <a:ext cx="4410502" cy="29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488228" y="5069921"/>
            <a:ext cx="4168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Ahora… ¡Manos a la obra!</a:t>
            </a:r>
            <a:endParaRPr lang="es-CO" sz="28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2C0B02-122D-499D-BCC1-625E2502A5FA}"/>
              </a:ext>
            </a:extLst>
          </p:cNvPr>
          <p:cNvSpPr txBox="1"/>
          <p:nvPr/>
        </p:nvSpPr>
        <p:spPr>
          <a:xfrm>
            <a:off x="7717076" y="5531019"/>
            <a:ext cx="1971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92D050"/>
                </a:solidFill>
              </a:rPr>
              <a:t>Cual es el entregable que se envía después de la reunión???</a:t>
            </a:r>
            <a:endParaRPr lang="es-CO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53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9669" y="2002974"/>
            <a:ext cx="2656113" cy="75764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733" dirty="0">
                <a:solidFill>
                  <a:srgbClr val="26478D"/>
                </a:solidFill>
              </a:rPr>
              <a:t>Gracias</a:t>
            </a:r>
            <a:r>
              <a:rPr lang="es-CO" sz="4267" dirty="0">
                <a:solidFill>
                  <a:srgbClr val="26478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7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ángulo 87">
            <a:extLst>
              <a:ext uri="{FF2B5EF4-FFF2-40B4-BE49-F238E27FC236}">
                <a16:creationId xmlns:a16="http://schemas.microsoft.com/office/drawing/2014/main" id="{ED782361-5170-48CF-8A02-4BFF408952F0}"/>
              </a:ext>
            </a:extLst>
          </p:cNvPr>
          <p:cNvSpPr/>
          <p:nvPr/>
        </p:nvSpPr>
        <p:spPr>
          <a:xfrm>
            <a:off x="1289512" y="5276265"/>
            <a:ext cx="9940455" cy="1335253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8ED25113-0759-4E81-ABD5-BCAD685D1F66}"/>
              </a:ext>
            </a:extLst>
          </p:cNvPr>
          <p:cNvSpPr/>
          <p:nvPr/>
        </p:nvSpPr>
        <p:spPr>
          <a:xfrm>
            <a:off x="1310640" y="2571187"/>
            <a:ext cx="9940456" cy="2607578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275DDFFD-0B12-4873-9506-247EC25AF6DA}"/>
              </a:ext>
            </a:extLst>
          </p:cNvPr>
          <p:cNvSpPr/>
          <p:nvPr/>
        </p:nvSpPr>
        <p:spPr>
          <a:xfrm>
            <a:off x="1310640" y="1429071"/>
            <a:ext cx="9970326" cy="101700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77D67B79-327A-4DCE-A6AE-FFE2552753AF}"/>
              </a:ext>
            </a:extLst>
          </p:cNvPr>
          <p:cNvSpPr txBox="1">
            <a:spLocks/>
          </p:cNvSpPr>
          <p:nvPr/>
        </p:nvSpPr>
        <p:spPr>
          <a:xfrm>
            <a:off x="332509" y="645624"/>
            <a:ext cx="10661651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</a:rPr>
              <a:t>Marco de metodología Ágil: 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rgbClr val="AD198D"/>
              </a:solidFill>
            </a:endParaRP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2D8DE723-5B30-472D-B45E-E1BE4BED833D}"/>
              </a:ext>
            </a:extLst>
          </p:cNvPr>
          <p:cNvGrpSpPr/>
          <p:nvPr/>
        </p:nvGrpSpPr>
        <p:grpSpPr>
          <a:xfrm>
            <a:off x="1575563" y="1854413"/>
            <a:ext cx="1432300" cy="430887"/>
            <a:chOff x="1575563" y="1854413"/>
            <a:chExt cx="1432300" cy="43088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B95227B-850C-4A01-8902-3843665C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63" y="1876090"/>
              <a:ext cx="361322" cy="361322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234A355-4EF6-485A-9642-2F060FCAD773}"/>
                </a:ext>
              </a:extLst>
            </p:cNvPr>
            <p:cNvSpPr/>
            <p:nvPr/>
          </p:nvSpPr>
          <p:spPr>
            <a:xfrm>
              <a:off x="1963744" y="1854413"/>
              <a:ext cx="104411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Mapa Stakeholders</a:t>
              </a:r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0DA9EFD-36AA-4C3C-8707-D9ACD23A817E}"/>
              </a:ext>
            </a:extLst>
          </p:cNvPr>
          <p:cNvGrpSpPr/>
          <p:nvPr/>
        </p:nvGrpSpPr>
        <p:grpSpPr>
          <a:xfrm>
            <a:off x="3189653" y="1889202"/>
            <a:ext cx="1931830" cy="430887"/>
            <a:chOff x="3189653" y="1889202"/>
            <a:chExt cx="1931830" cy="43088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29F5DEE-1A4D-4FC3-A6F6-C682FCE3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653" y="1919114"/>
              <a:ext cx="361322" cy="361322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16B4DF5-F23E-437F-B7F7-972D5FFAFC0F}"/>
                </a:ext>
              </a:extLst>
            </p:cNvPr>
            <p:cNvSpPr/>
            <p:nvPr/>
          </p:nvSpPr>
          <p:spPr>
            <a:xfrm>
              <a:off x="3576873" y="1889202"/>
              <a:ext cx="154461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Reunir a todas las personas necesarias 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76CA373-C949-4175-8BE2-3EA11F09DCB3}"/>
              </a:ext>
            </a:extLst>
          </p:cNvPr>
          <p:cNvGrpSpPr/>
          <p:nvPr/>
        </p:nvGrpSpPr>
        <p:grpSpPr>
          <a:xfrm>
            <a:off x="1555497" y="3064787"/>
            <a:ext cx="1486905" cy="400110"/>
            <a:chOff x="741273" y="2739165"/>
            <a:chExt cx="1486905" cy="40011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0188F1C-1602-4D43-B976-EB487EF45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73" y="2775186"/>
              <a:ext cx="358847" cy="358847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D437481-8168-4EE5-B19E-31D8E792050F}"/>
                </a:ext>
              </a:extLst>
            </p:cNvPr>
            <p:cNvSpPr/>
            <p:nvPr/>
          </p:nvSpPr>
          <p:spPr>
            <a:xfrm>
              <a:off x="1080030" y="2739165"/>
              <a:ext cx="11481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Capacitación Metodológica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BAED474-8860-4103-8DCA-C5AD50878181}"/>
              </a:ext>
            </a:extLst>
          </p:cNvPr>
          <p:cNvGrpSpPr/>
          <p:nvPr/>
        </p:nvGrpSpPr>
        <p:grpSpPr>
          <a:xfrm>
            <a:off x="3194294" y="2954786"/>
            <a:ext cx="1670003" cy="553998"/>
            <a:chOff x="2997930" y="2597512"/>
            <a:chExt cx="1670003" cy="55399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1845C97-79CA-4E3E-8EEE-CB7EF316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930" y="2702327"/>
              <a:ext cx="365818" cy="365818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DBAD7DE-10E2-4C55-AFB7-EB763FDC798A}"/>
                </a:ext>
              </a:extLst>
            </p:cNvPr>
            <p:cNvSpPr/>
            <p:nvPr/>
          </p:nvSpPr>
          <p:spPr>
            <a:xfrm>
              <a:off x="3368474" y="2597512"/>
              <a:ext cx="129945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¿Quiénes somos y qué esperamos del producto?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6C17230-FDA5-4609-A0A2-43E0462204D7}"/>
              </a:ext>
            </a:extLst>
          </p:cNvPr>
          <p:cNvGrpSpPr/>
          <p:nvPr/>
        </p:nvGrpSpPr>
        <p:grpSpPr>
          <a:xfrm>
            <a:off x="4969518" y="3050439"/>
            <a:ext cx="1585234" cy="405878"/>
            <a:chOff x="5097637" y="3084621"/>
            <a:chExt cx="1585234" cy="40587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5D205C6-41EF-484D-BAA0-D9C779875F52}"/>
                </a:ext>
              </a:extLst>
            </p:cNvPr>
            <p:cNvSpPr/>
            <p:nvPr/>
          </p:nvSpPr>
          <p:spPr>
            <a:xfrm>
              <a:off x="5504983" y="3090389"/>
              <a:ext cx="11778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¿Por qué estamos aquí?</a:t>
              </a:r>
              <a:endParaRPr lang="es-CO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CEF4E12-F9AC-4842-BB13-49B939DDF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37" y="3084621"/>
              <a:ext cx="400636" cy="400636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3963272-5651-476D-AE78-75198234C601}"/>
              </a:ext>
            </a:extLst>
          </p:cNvPr>
          <p:cNvGrpSpPr/>
          <p:nvPr/>
        </p:nvGrpSpPr>
        <p:grpSpPr>
          <a:xfrm>
            <a:off x="6584195" y="3087798"/>
            <a:ext cx="1138691" cy="409310"/>
            <a:chOff x="7354252" y="3146216"/>
            <a:chExt cx="1138691" cy="409310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D12AFEA-C869-480C-A72C-26EC310B7C12}"/>
                </a:ext>
              </a:extLst>
            </p:cNvPr>
            <p:cNvSpPr/>
            <p:nvPr/>
          </p:nvSpPr>
          <p:spPr>
            <a:xfrm>
              <a:off x="7673620" y="3146216"/>
              <a:ext cx="8193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Visión del producto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13A0634-5D92-4099-BB23-A646866C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252" y="3148613"/>
              <a:ext cx="406913" cy="406913"/>
            </a:xfrm>
            <a:prstGeom prst="rect">
              <a:avLst/>
            </a:prstGeom>
          </p:spPr>
        </p:pic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64AEF68-4271-49CA-9AF5-C7515B1B4ED6}"/>
              </a:ext>
            </a:extLst>
          </p:cNvPr>
          <p:cNvGrpSpPr/>
          <p:nvPr/>
        </p:nvGrpSpPr>
        <p:grpSpPr>
          <a:xfrm>
            <a:off x="7840547" y="3091458"/>
            <a:ext cx="1425196" cy="430887"/>
            <a:chOff x="3984348" y="2840784"/>
            <a:chExt cx="1425196" cy="430887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EB181A58-C24A-4BF5-BCA7-910AA568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07920" y="2876767"/>
              <a:ext cx="326907" cy="374052"/>
            </a:xfrm>
            <a:prstGeom prst="rect">
              <a:avLst/>
            </a:prstGeom>
          </p:spPr>
        </p:pic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348E68-E25D-4BBF-BFB0-FFECCD17AC54}"/>
                </a:ext>
              </a:extLst>
            </p:cNvPr>
            <p:cNvSpPr/>
            <p:nvPr/>
          </p:nvSpPr>
          <p:spPr>
            <a:xfrm>
              <a:off x="4358398" y="2840784"/>
              <a:ext cx="105114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Mapa Impacto</a:t>
              </a:r>
              <a:endParaRPr lang="es-ES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585067E-C756-42ED-81E3-E08996322DCA}"/>
              </a:ext>
            </a:extLst>
          </p:cNvPr>
          <p:cNvGrpSpPr/>
          <p:nvPr/>
        </p:nvGrpSpPr>
        <p:grpSpPr>
          <a:xfrm>
            <a:off x="1555000" y="3747627"/>
            <a:ext cx="1150686" cy="400110"/>
            <a:chOff x="5177721" y="2663027"/>
            <a:chExt cx="1150686" cy="400110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31B49321-706B-421E-9DD0-80ED78ABE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871"/>
            <a:stretch/>
          </p:blipFill>
          <p:spPr>
            <a:xfrm>
              <a:off x="5177721" y="2736758"/>
              <a:ext cx="408744" cy="168116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DB1CAD5-5347-441C-A38B-3DB37627B3E5}"/>
                </a:ext>
              </a:extLst>
            </p:cNvPr>
            <p:cNvSpPr/>
            <p:nvPr/>
          </p:nvSpPr>
          <p:spPr>
            <a:xfrm>
              <a:off x="5587380" y="2663027"/>
              <a:ext cx="7410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del SI/NO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AB7440E6-D943-4B78-A007-A61B4FB7DD73}"/>
              </a:ext>
            </a:extLst>
          </p:cNvPr>
          <p:cNvGrpSpPr/>
          <p:nvPr/>
        </p:nvGrpSpPr>
        <p:grpSpPr>
          <a:xfrm>
            <a:off x="2925756" y="3695477"/>
            <a:ext cx="1299459" cy="357611"/>
            <a:chOff x="6402758" y="2579465"/>
            <a:chExt cx="1127639" cy="357611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4445F413-BA63-4F00-A208-E2C76858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758" y="2579465"/>
              <a:ext cx="357611" cy="357611"/>
            </a:xfrm>
            <a:prstGeom prst="rect">
              <a:avLst/>
            </a:prstGeom>
          </p:spPr>
        </p:pic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344F1114-3362-4A63-8003-2A93AB8891A8}"/>
                </a:ext>
              </a:extLst>
            </p:cNvPr>
            <p:cNvSpPr/>
            <p:nvPr/>
          </p:nvSpPr>
          <p:spPr>
            <a:xfrm>
              <a:off x="6711074" y="2663027"/>
              <a:ext cx="8193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Vecindario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E0A072B4-5E11-4C19-A566-44EBB3DFEDFF}"/>
              </a:ext>
            </a:extLst>
          </p:cNvPr>
          <p:cNvGrpSpPr/>
          <p:nvPr/>
        </p:nvGrpSpPr>
        <p:grpSpPr>
          <a:xfrm>
            <a:off x="4402602" y="3684734"/>
            <a:ext cx="1159299" cy="421805"/>
            <a:chOff x="7486944" y="3002886"/>
            <a:chExt cx="1159299" cy="421805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EAB684E8-85C0-4274-91DC-2A58FB62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944" y="3002886"/>
              <a:ext cx="338554" cy="338554"/>
            </a:xfrm>
            <a:prstGeom prst="rect">
              <a:avLst/>
            </a:prstGeom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5B205635-8C61-4464-92F4-B4CB9A7AFB77}"/>
                </a:ext>
              </a:extLst>
            </p:cNvPr>
            <p:cNvSpPr/>
            <p:nvPr/>
          </p:nvSpPr>
          <p:spPr>
            <a:xfrm>
              <a:off x="7825498" y="3024581"/>
              <a:ext cx="8207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Riesgos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F9EDF4B-EBFE-48CD-9A7F-D3388AE5DC21}"/>
              </a:ext>
            </a:extLst>
          </p:cNvPr>
          <p:cNvGrpSpPr/>
          <p:nvPr/>
        </p:nvGrpSpPr>
        <p:grpSpPr>
          <a:xfrm>
            <a:off x="5739158" y="3682974"/>
            <a:ext cx="1088232" cy="400110"/>
            <a:chOff x="7942307" y="3502214"/>
            <a:chExt cx="1088232" cy="40011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CFDBFB60-5476-447C-9D95-080D23A16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307" y="3524481"/>
              <a:ext cx="314489" cy="314489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4B07DC79-76F0-4E3D-97F3-7D28DDFDF72E}"/>
                </a:ext>
              </a:extLst>
            </p:cNvPr>
            <p:cNvSpPr/>
            <p:nvPr/>
          </p:nvSpPr>
          <p:spPr>
            <a:xfrm>
              <a:off x="8215098" y="3502214"/>
              <a:ext cx="8154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de Valor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2753AC31-218D-487E-933E-78A1E3B376F6}"/>
              </a:ext>
            </a:extLst>
          </p:cNvPr>
          <p:cNvGrpSpPr/>
          <p:nvPr/>
        </p:nvGrpSpPr>
        <p:grpSpPr>
          <a:xfrm>
            <a:off x="6964787" y="3711886"/>
            <a:ext cx="1453371" cy="400110"/>
            <a:chOff x="8274060" y="3979847"/>
            <a:chExt cx="1140109" cy="400110"/>
          </a:xfrm>
        </p:grpSpPr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320D8619-F558-4BE9-97BE-CDD5D3FC8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992" t="41501" r="89566" b="50418"/>
            <a:stretch/>
          </p:blipFill>
          <p:spPr>
            <a:xfrm>
              <a:off x="8274060" y="3979847"/>
              <a:ext cx="348758" cy="280796"/>
            </a:xfrm>
            <a:prstGeom prst="rect">
              <a:avLst/>
            </a:prstGeom>
          </p:spPr>
        </p:pic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04E7F265-0C08-4B1F-BEB3-C2F7C06458CF}"/>
                </a:ext>
              </a:extLst>
            </p:cNvPr>
            <p:cNvSpPr/>
            <p:nvPr/>
          </p:nvSpPr>
          <p:spPr>
            <a:xfrm>
              <a:off x="8598728" y="3979847"/>
              <a:ext cx="8154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Crear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Story</a:t>
              </a:r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AB7B51A-61B2-4610-9228-CDAAC2330CED}"/>
              </a:ext>
            </a:extLst>
          </p:cNvPr>
          <p:cNvGrpSpPr/>
          <p:nvPr/>
        </p:nvGrpSpPr>
        <p:grpSpPr>
          <a:xfrm>
            <a:off x="8438582" y="3711886"/>
            <a:ext cx="1654322" cy="400110"/>
            <a:chOff x="8460484" y="4528024"/>
            <a:chExt cx="1262636" cy="400110"/>
          </a:xfrm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AA9C2D1B-9715-4FC3-BA7E-E8AAF69BB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484" y="4572081"/>
              <a:ext cx="324668" cy="324668"/>
            </a:xfrm>
            <a:prstGeom prst="rect">
              <a:avLst/>
            </a:prstGeom>
          </p:spPr>
        </p:pic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3570AC4B-6276-40A6-A256-9C1CF4BBDBEE}"/>
                </a:ext>
              </a:extLst>
            </p:cNvPr>
            <p:cNvSpPr/>
            <p:nvPr/>
          </p:nvSpPr>
          <p:spPr>
            <a:xfrm>
              <a:off x="8785152" y="4528024"/>
              <a:ext cx="937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11691FA5-5DF8-4F8C-B9CD-B63C31BFB1D6}"/>
              </a:ext>
            </a:extLst>
          </p:cNvPr>
          <p:cNvGrpSpPr/>
          <p:nvPr/>
        </p:nvGrpSpPr>
        <p:grpSpPr>
          <a:xfrm>
            <a:off x="1596690" y="4380212"/>
            <a:ext cx="1288966" cy="400110"/>
            <a:chOff x="8679541" y="4963935"/>
            <a:chExt cx="1288966" cy="40011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55F3530A-59B9-4DD9-97F1-F3AABA30A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541" y="4975582"/>
              <a:ext cx="326907" cy="326907"/>
            </a:xfrm>
            <a:prstGeom prst="rect">
              <a:avLst/>
            </a:prstGeom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81AFFAFE-6F6D-446A-A2F8-4916FAF544F4}"/>
                </a:ext>
              </a:extLst>
            </p:cNvPr>
            <p:cNvSpPr/>
            <p:nvPr/>
          </p:nvSpPr>
          <p:spPr>
            <a:xfrm>
              <a:off x="9030539" y="4963935"/>
              <a:ext cx="937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Plan de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Release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D302930C-785D-40CE-B194-CE69612F059F}"/>
              </a:ext>
            </a:extLst>
          </p:cNvPr>
          <p:cNvGrpSpPr/>
          <p:nvPr/>
        </p:nvGrpSpPr>
        <p:grpSpPr>
          <a:xfrm>
            <a:off x="2912578" y="4372637"/>
            <a:ext cx="1657401" cy="400110"/>
            <a:chOff x="8842994" y="5379906"/>
            <a:chExt cx="1435391" cy="400110"/>
          </a:xfrm>
        </p:grpSpPr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B66A2FB2-CF0A-4CC3-ADB2-76DD8B7E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994" y="5436422"/>
              <a:ext cx="314490" cy="314490"/>
            </a:xfrm>
            <a:prstGeom prst="rect">
              <a:avLst/>
            </a:prstGeom>
          </p:spPr>
        </p:pic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AB55A1D7-32E0-4D81-A7F3-45E5CF4A7238}"/>
                </a:ext>
              </a:extLst>
            </p:cNvPr>
            <p:cNvSpPr/>
            <p:nvPr/>
          </p:nvSpPr>
          <p:spPr>
            <a:xfrm>
              <a:off x="9152990" y="5379906"/>
              <a:ext cx="11253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Diseño Experiencia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49CCB734-F929-4526-8FDD-F4C9F05FCADD}"/>
              </a:ext>
            </a:extLst>
          </p:cNvPr>
          <p:cNvGrpSpPr/>
          <p:nvPr/>
        </p:nvGrpSpPr>
        <p:grpSpPr>
          <a:xfrm>
            <a:off x="4759420" y="4372637"/>
            <a:ext cx="1559597" cy="400110"/>
            <a:chOff x="3981125" y="4306255"/>
            <a:chExt cx="1559597" cy="400110"/>
          </a:xfrm>
        </p:grpSpPr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95FCF5A4-3D6E-4C60-870E-546A7397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125" y="4373635"/>
              <a:ext cx="326907" cy="326907"/>
            </a:xfrm>
            <a:prstGeom prst="rect">
              <a:avLst/>
            </a:prstGeom>
          </p:spPr>
        </p:pic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6CD49ADC-EEB2-4A18-8A00-52CA03C6D277}"/>
                </a:ext>
              </a:extLst>
            </p:cNvPr>
            <p:cNvSpPr/>
            <p:nvPr/>
          </p:nvSpPr>
          <p:spPr>
            <a:xfrm>
              <a:off x="4308032" y="4306255"/>
              <a:ext cx="12326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Arquitectura Base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DA415F4C-F31C-4364-9E31-507BD9E7DA0A}"/>
              </a:ext>
            </a:extLst>
          </p:cNvPr>
          <p:cNvGrpSpPr/>
          <p:nvPr/>
        </p:nvGrpSpPr>
        <p:grpSpPr>
          <a:xfrm>
            <a:off x="6367688" y="4389044"/>
            <a:ext cx="1443413" cy="415943"/>
            <a:chOff x="5062203" y="4349919"/>
            <a:chExt cx="933006" cy="415943"/>
          </a:xfrm>
        </p:grpSpPr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A2B0E37A-C630-4757-8AB0-4AC48B52A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203" y="4349919"/>
              <a:ext cx="318979" cy="389156"/>
            </a:xfrm>
            <a:prstGeom prst="rect">
              <a:avLst/>
            </a:prstGeom>
          </p:spPr>
        </p:pic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D0FD69A3-DB20-4DC0-B445-5EB3B23409D2}"/>
                </a:ext>
              </a:extLst>
            </p:cNvPr>
            <p:cNvSpPr/>
            <p:nvPr/>
          </p:nvSpPr>
          <p:spPr>
            <a:xfrm>
              <a:off x="5349924" y="4365752"/>
              <a:ext cx="6452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Acuerdos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94EDF6C1-2289-4D8A-8D8B-81CA86E62B4E}"/>
              </a:ext>
            </a:extLst>
          </p:cNvPr>
          <p:cNvGrpSpPr/>
          <p:nvPr/>
        </p:nvGrpSpPr>
        <p:grpSpPr>
          <a:xfrm>
            <a:off x="7785688" y="4309572"/>
            <a:ext cx="1227792" cy="412601"/>
            <a:chOff x="6060498" y="4338196"/>
            <a:chExt cx="1227792" cy="412601"/>
          </a:xfrm>
        </p:grpSpPr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81EDBD52-B056-46BF-A7D3-6E09009B4089}"/>
                </a:ext>
              </a:extLst>
            </p:cNvPr>
            <p:cNvSpPr/>
            <p:nvPr/>
          </p:nvSpPr>
          <p:spPr>
            <a:xfrm>
              <a:off x="6432952" y="4459160"/>
              <a:ext cx="85533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Ambientes</a:t>
              </a:r>
            </a:p>
          </p:txBody>
        </p:sp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618C9751-B349-4DAB-94C6-838DFFF2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498" y="4338196"/>
              <a:ext cx="412601" cy="412601"/>
            </a:xfrm>
            <a:prstGeom prst="rect">
              <a:avLst/>
            </a:prstGeom>
          </p:spPr>
        </p:pic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A77BC00-68CC-45E4-BD69-8BB4E624A1A8}"/>
              </a:ext>
            </a:extLst>
          </p:cNvPr>
          <p:cNvGrpSpPr/>
          <p:nvPr/>
        </p:nvGrpSpPr>
        <p:grpSpPr>
          <a:xfrm>
            <a:off x="9111444" y="4266256"/>
            <a:ext cx="1278628" cy="488754"/>
            <a:chOff x="7435963" y="4364799"/>
            <a:chExt cx="1278628" cy="488754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42FE850C-1D00-49AF-8459-39731A145898}"/>
                </a:ext>
              </a:extLst>
            </p:cNvPr>
            <p:cNvSpPr/>
            <p:nvPr/>
          </p:nvSpPr>
          <p:spPr>
            <a:xfrm>
              <a:off x="7824168" y="4453443"/>
              <a:ext cx="8904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Reflexión Final</a:t>
              </a:r>
            </a:p>
          </p:txBody>
        </p:sp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6B507C3D-A281-4A5A-A855-BADC00AE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963" y="4364799"/>
              <a:ext cx="412601" cy="412601"/>
            </a:xfrm>
            <a:prstGeom prst="rect">
              <a:avLst/>
            </a:prstGeom>
          </p:spPr>
        </p:pic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46EB75A-561D-4F01-884B-67B397EB6A00}"/>
              </a:ext>
            </a:extLst>
          </p:cNvPr>
          <p:cNvSpPr txBox="1"/>
          <p:nvPr/>
        </p:nvSpPr>
        <p:spPr>
          <a:xfrm>
            <a:off x="1470150" y="5340512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Después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1A64E7D-C8A3-4A94-9E71-DC4EC49F4898}"/>
              </a:ext>
            </a:extLst>
          </p:cNvPr>
          <p:cNvSpPr txBox="1"/>
          <p:nvPr/>
        </p:nvSpPr>
        <p:spPr>
          <a:xfrm>
            <a:off x="1470151" y="2693176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Durante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06826AA-ED67-4ED4-8E88-FC0D08B7B4E9}"/>
              </a:ext>
            </a:extLst>
          </p:cNvPr>
          <p:cNvSpPr txBox="1"/>
          <p:nvPr/>
        </p:nvSpPr>
        <p:spPr>
          <a:xfrm>
            <a:off x="1470151" y="1528349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Preparación</a:t>
            </a:r>
            <a:endParaRPr lang="es-CO" b="1" dirty="0">
              <a:solidFill>
                <a:srgbClr val="7030A0"/>
              </a:solidFill>
            </a:endParaRPr>
          </a:p>
        </p:txBody>
      </p: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B9951B34-A369-42AD-9BEE-D80E5E06BB7A}"/>
              </a:ext>
            </a:extLst>
          </p:cNvPr>
          <p:cNvGrpSpPr/>
          <p:nvPr/>
        </p:nvGrpSpPr>
        <p:grpSpPr>
          <a:xfrm>
            <a:off x="1656644" y="5895455"/>
            <a:ext cx="1385757" cy="418072"/>
            <a:chOff x="1656644" y="5895455"/>
            <a:chExt cx="1385757" cy="418072"/>
          </a:xfrm>
        </p:grpSpPr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90FDE8AD-276D-4158-B307-D4000B4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44" y="5895455"/>
              <a:ext cx="340253" cy="340253"/>
            </a:xfrm>
            <a:prstGeom prst="rect">
              <a:avLst/>
            </a:prstGeom>
          </p:spPr>
        </p:pic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36B13832-D11C-4D7E-80F1-DE1921015F01}"/>
                </a:ext>
              </a:extLst>
            </p:cNvPr>
            <p:cNvSpPr/>
            <p:nvPr/>
          </p:nvSpPr>
          <p:spPr>
            <a:xfrm>
              <a:off x="1996896" y="5913417"/>
              <a:ext cx="10455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5F79CB25-0560-4C8B-86A3-B489A8D499B2}"/>
              </a:ext>
            </a:extLst>
          </p:cNvPr>
          <p:cNvGrpSpPr/>
          <p:nvPr/>
        </p:nvGrpSpPr>
        <p:grpSpPr>
          <a:xfrm>
            <a:off x="3093286" y="5901886"/>
            <a:ext cx="1099997" cy="420926"/>
            <a:chOff x="2743974" y="5892600"/>
            <a:chExt cx="1099997" cy="420926"/>
          </a:xfrm>
        </p:grpSpPr>
        <p:pic>
          <p:nvPicPr>
            <p:cNvPr id="99" name="Imagen 98">
              <a:extLst>
                <a:ext uri="{FF2B5EF4-FFF2-40B4-BE49-F238E27FC236}">
                  <a16:creationId xmlns:a16="http://schemas.microsoft.com/office/drawing/2014/main" id="{3C69D892-0D50-4A2C-8B57-482142B6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974" y="5892600"/>
              <a:ext cx="380186" cy="380186"/>
            </a:xfrm>
            <a:prstGeom prst="rect">
              <a:avLst/>
            </a:prstGeom>
          </p:spPr>
        </p:pic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4DD0D830-FCF3-46CB-A364-03E938788A5B}"/>
                </a:ext>
              </a:extLst>
            </p:cNvPr>
            <p:cNvSpPr/>
            <p:nvPr/>
          </p:nvSpPr>
          <p:spPr>
            <a:xfrm>
              <a:off x="3135181" y="5913416"/>
              <a:ext cx="70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B3A03984-BB33-4B71-B5C1-5AD7FE5EDD86}"/>
              </a:ext>
            </a:extLst>
          </p:cNvPr>
          <p:cNvGrpSpPr/>
          <p:nvPr/>
        </p:nvGrpSpPr>
        <p:grpSpPr>
          <a:xfrm>
            <a:off x="4360224" y="5847500"/>
            <a:ext cx="1008146" cy="440859"/>
            <a:chOff x="3871236" y="5862264"/>
            <a:chExt cx="1008146" cy="440859"/>
          </a:xfrm>
        </p:grpSpPr>
        <p:pic>
          <p:nvPicPr>
            <p:cNvPr id="1028" name="Picture 4" descr="Resultado de imagen para backlog icon">
              <a:extLst>
                <a:ext uri="{FF2B5EF4-FFF2-40B4-BE49-F238E27FC236}">
                  <a16:creationId xmlns:a16="http://schemas.microsoft.com/office/drawing/2014/main" id="{F5964F4B-09B1-4863-B724-49689E83B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236" y="5862264"/>
              <a:ext cx="440859" cy="4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70B48514-BAC1-458F-8412-4B641A9DACCB}"/>
                </a:ext>
              </a:extLst>
            </p:cNvPr>
            <p:cNvSpPr/>
            <p:nvPr/>
          </p:nvSpPr>
          <p:spPr>
            <a:xfrm>
              <a:off x="4170592" y="5974971"/>
              <a:ext cx="7087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Backlog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0AB3B1C-EA06-4C1F-869F-1775E93098DE}"/>
              </a:ext>
            </a:extLst>
          </p:cNvPr>
          <p:cNvGrpSpPr/>
          <p:nvPr/>
        </p:nvGrpSpPr>
        <p:grpSpPr>
          <a:xfrm>
            <a:off x="5558906" y="5868436"/>
            <a:ext cx="1228745" cy="438761"/>
            <a:chOff x="4915102" y="5933647"/>
            <a:chExt cx="1228745" cy="438761"/>
          </a:xfrm>
        </p:grpSpPr>
        <p:pic>
          <p:nvPicPr>
            <p:cNvPr id="1030" name="Picture 6" descr="Resultado de imagen para backlog icon">
              <a:extLst>
                <a:ext uri="{FF2B5EF4-FFF2-40B4-BE49-F238E27FC236}">
                  <a16:creationId xmlns:a16="http://schemas.microsoft.com/office/drawing/2014/main" id="{179BA777-5D3B-4C8B-9758-44DA6D312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CED842FC-0786-49DA-9612-BECC244263EF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9EAD2DDA-622B-4BCE-925A-3C657A0F71EA}"/>
              </a:ext>
            </a:extLst>
          </p:cNvPr>
          <p:cNvGrpSpPr/>
          <p:nvPr/>
        </p:nvGrpSpPr>
        <p:grpSpPr>
          <a:xfrm>
            <a:off x="7155464" y="5895455"/>
            <a:ext cx="1228745" cy="438761"/>
            <a:chOff x="4915102" y="5933647"/>
            <a:chExt cx="1228745" cy="438761"/>
          </a:xfrm>
        </p:grpSpPr>
        <p:pic>
          <p:nvPicPr>
            <p:cNvPr id="113" name="Picture 6" descr="Resultado de imagen para backlog icon">
              <a:extLst>
                <a:ext uri="{FF2B5EF4-FFF2-40B4-BE49-F238E27FC236}">
                  <a16:creationId xmlns:a16="http://schemas.microsoft.com/office/drawing/2014/main" id="{2D4EEB93-E225-4ACF-BCA9-E48273C79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ángulo 113">
              <a:extLst>
                <a:ext uri="{FF2B5EF4-FFF2-40B4-BE49-F238E27FC236}">
                  <a16:creationId xmlns:a16="http://schemas.microsoft.com/office/drawing/2014/main" id="{88E2DB06-6899-4DAA-9512-AFD569663358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1" name="Imagen 110">
            <a:extLst>
              <a:ext uri="{FF2B5EF4-FFF2-40B4-BE49-F238E27FC236}">
                <a16:creationId xmlns:a16="http://schemas.microsoft.com/office/drawing/2014/main" id="{0F4B78A8-6535-41AA-B787-102D74EB8A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811" y="5868436"/>
            <a:ext cx="465780" cy="465780"/>
          </a:xfrm>
          <a:prstGeom prst="rect">
            <a:avLst/>
          </a:prstGeom>
        </p:spPr>
      </p:pic>
      <p:sp>
        <p:nvSpPr>
          <p:cNvPr id="117" name="Rectángulo 116">
            <a:extLst>
              <a:ext uri="{FF2B5EF4-FFF2-40B4-BE49-F238E27FC236}">
                <a16:creationId xmlns:a16="http://schemas.microsoft.com/office/drawing/2014/main" id="{3EB1DF03-44ED-4531-BDE3-DDDAA4810C50}"/>
              </a:ext>
            </a:extLst>
          </p:cNvPr>
          <p:cNvSpPr/>
          <p:nvPr/>
        </p:nvSpPr>
        <p:spPr>
          <a:xfrm>
            <a:off x="9196726" y="5952422"/>
            <a:ext cx="11933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Mínimo Producto Viable</a:t>
            </a:r>
            <a:endParaRPr lang="es-ES" sz="1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4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D8F2F4D8-D953-4604-BA63-CFAFEFBB11E3}"/>
              </a:ext>
            </a:extLst>
          </p:cNvPr>
          <p:cNvSpPr txBox="1"/>
          <p:nvPr/>
        </p:nvSpPr>
        <p:spPr>
          <a:xfrm>
            <a:off x="1450220" y="1533122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Stakeholders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87C19EC-012D-440F-8FFF-EBC6202B91B9}"/>
              </a:ext>
            </a:extLst>
          </p:cNvPr>
          <p:cNvSpPr/>
          <p:nvPr/>
        </p:nvSpPr>
        <p:spPr>
          <a:xfrm>
            <a:off x="821608" y="2695575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2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BFF824D-358D-4BFB-9556-09C4F533BFB0}"/>
              </a:ext>
            </a:extLst>
          </p:cNvPr>
          <p:cNvGrpSpPr/>
          <p:nvPr/>
        </p:nvGrpSpPr>
        <p:grpSpPr>
          <a:xfrm>
            <a:off x="506040" y="1533574"/>
            <a:ext cx="947706" cy="764655"/>
            <a:chOff x="923706" y="1883352"/>
            <a:chExt cx="947706" cy="764655"/>
          </a:xfrm>
        </p:grpSpPr>
        <p:sp>
          <p:nvSpPr>
            <p:cNvPr id="13" name="Redondear rectángulo de esquina sencilla 4">
              <a:extLst>
                <a:ext uri="{FF2B5EF4-FFF2-40B4-BE49-F238E27FC236}">
                  <a16:creationId xmlns:a16="http://schemas.microsoft.com/office/drawing/2014/main" id="{3E7FA0CC-0BC3-4078-B232-C5016090C2DC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74F596A-B58E-468C-84D7-A1893803FDC7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31EEC1E-47FF-4028-8578-A72FA5CC0635}"/>
              </a:ext>
            </a:extLst>
          </p:cNvPr>
          <p:cNvSpPr/>
          <p:nvPr/>
        </p:nvSpPr>
        <p:spPr>
          <a:xfrm>
            <a:off x="857604" y="3161276"/>
            <a:ext cx="29479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¿Quiénes son los Stakeholders?</a:t>
            </a: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 refieren a todas las partes que puedan o no verse afectada por la iniciativa.</a:t>
            </a:r>
          </a:p>
          <a:p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pueden ser internos (colaboradores, gerentes, inversores, etc.) o externos (clientes, proveedores, distribuidores, gobierno, sociedad, etc.).</a:t>
            </a:r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72A4A1-392E-4C53-BC25-CAE48EE194FB}"/>
              </a:ext>
            </a:extLst>
          </p:cNvPr>
          <p:cNvSpPr/>
          <p:nvPr/>
        </p:nvSpPr>
        <p:spPr>
          <a:xfrm>
            <a:off x="8682995" y="2036619"/>
            <a:ext cx="2258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B0F75D1-A205-4AEE-A3B3-FB4B647413D2}"/>
              </a:ext>
            </a:extLst>
          </p:cNvPr>
          <p:cNvCxnSpPr>
            <a:cxnSpLocks/>
          </p:cNvCxnSpPr>
          <p:nvPr/>
        </p:nvCxnSpPr>
        <p:spPr>
          <a:xfrm flipH="1" flipV="1">
            <a:off x="4344450" y="2376103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88AA880A-5499-452E-A8A4-56048CBD23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43" y="5148701"/>
            <a:ext cx="949577" cy="949577"/>
          </a:xfrm>
          <a:prstGeom prst="rect">
            <a:avLst/>
          </a:prstGeom>
        </p:spPr>
      </p:pic>
      <p:sp>
        <p:nvSpPr>
          <p:cNvPr id="37" name="Llamada rectangular redondeada 15">
            <a:extLst>
              <a:ext uri="{FF2B5EF4-FFF2-40B4-BE49-F238E27FC236}">
                <a16:creationId xmlns:a16="http://schemas.microsoft.com/office/drawing/2014/main" id="{B09BF985-36F0-46AE-8B7D-54A77ADD661C}"/>
              </a:ext>
            </a:extLst>
          </p:cNvPr>
          <p:cNvSpPr/>
          <p:nvPr/>
        </p:nvSpPr>
        <p:spPr>
          <a:xfrm>
            <a:off x="9374995" y="1909502"/>
            <a:ext cx="2578879" cy="2891096"/>
          </a:xfrm>
          <a:prstGeom prst="wedgeRoundRectCallout">
            <a:avLst>
              <a:gd name="adj1" fmla="val 14399"/>
              <a:gd name="adj2" fmla="val 5842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objetivo es mapear “quién es quién” en nuestro sector, identificando los posibles grupos de interés y de poder, para poder analizar cómo pueden influir en nuestro proyecto, cómo se relacionan (nos relacionamos) entre sí, o determinar el grado influencia entre todos. Pero lo verdaderamente interesante es poder establecer una </a:t>
            </a:r>
            <a:r>
              <a:rPr lang="es-ES" sz="1200" b="1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conexión o relación estratégica</a:t>
            </a:r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 con cada uno de ellos. </a:t>
            </a:r>
            <a:endParaRPr lang="es-CO" sz="1200" b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29086BA-3E54-4098-9C25-483C483DA224}"/>
              </a:ext>
            </a:extLst>
          </p:cNvPr>
          <p:cNvSpPr/>
          <p:nvPr/>
        </p:nvSpPr>
        <p:spPr>
          <a:xfrm>
            <a:off x="5520110" y="5924082"/>
            <a:ext cx="3276600" cy="679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ndara" panose="020E0502030303020204" pitchFamily="34" charset="0"/>
              </a:rPr>
              <a:t>Marca a los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imprescindibles</a:t>
            </a:r>
            <a:endParaRPr lang="es-CO" dirty="0">
              <a:latin typeface="Candara" panose="020E0502030303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A3D7C11-924E-4525-8E89-37F6E11C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89" y="1811211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0BD56D75-7826-480B-804F-099360242763}"/>
              </a:ext>
            </a:extLst>
          </p:cNvPr>
          <p:cNvSpPr txBox="1"/>
          <p:nvPr/>
        </p:nvSpPr>
        <p:spPr>
          <a:xfrm>
            <a:off x="1867886" y="1889299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923706" y="1883352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923706" y="1896151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D5C4E5-A275-480D-8D2A-9651D3CD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51" y="1463777"/>
            <a:ext cx="2403960" cy="240396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00850EE-866C-4A3B-82DB-30C2F42DE755}"/>
              </a:ext>
            </a:extLst>
          </p:cNvPr>
          <p:cNvSpPr/>
          <p:nvPr/>
        </p:nvSpPr>
        <p:spPr>
          <a:xfrm>
            <a:off x="1415853" y="2850874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4EBC1B6-3DF1-4D37-B509-B948ECCF8925}"/>
              </a:ext>
            </a:extLst>
          </p:cNvPr>
          <p:cNvSpPr/>
          <p:nvPr/>
        </p:nvSpPr>
        <p:spPr>
          <a:xfrm>
            <a:off x="1415853" y="3082357"/>
            <a:ext cx="30198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Agenda la reunión</a:t>
            </a:r>
          </a:p>
          <a:p>
            <a:endParaRPr lang="es-ES" sz="1400" b="1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Agéndala con un tiempo considerable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Reserva el espacio adecuado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Define un cuórum mínimo de asistencia, priorizando primero a 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 imprescindibles</a:t>
            </a:r>
          </a:p>
          <a:p>
            <a:pPr lvl="1"/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(100% Imprescindibles, 20% los internos, 10%  Externos)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Nombre propio y acordarlo con el jefe quien asiste</a:t>
            </a:r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1D9F9A-90B0-4B0F-BD50-0AD12027F5FA}"/>
              </a:ext>
            </a:extLst>
          </p:cNvPr>
          <p:cNvSpPr/>
          <p:nvPr/>
        </p:nvSpPr>
        <p:spPr>
          <a:xfrm>
            <a:off x="7622910" y="1434728"/>
            <a:ext cx="392098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Negocio (incluyendo al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Product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Owner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)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Arquitectura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Proyectos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Desarrollo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Calidad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Infraestructura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eguridad</a:t>
            </a:r>
            <a:r>
              <a:rPr lang="es-CO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y GSO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istemas</a:t>
            </a:r>
            <a:r>
              <a:rPr lang="es-CO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de información </a:t>
            </a:r>
            <a:endParaRPr lang="es-419" sz="1400" i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7EAF46FC-B9AA-46C0-B48F-09E3E037B32B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40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40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C9EEC8D-6944-40E4-A87A-F69BFA56CE2A}"/>
              </a:ext>
            </a:extLst>
          </p:cNvPr>
          <p:cNvSpPr/>
          <p:nvPr/>
        </p:nvSpPr>
        <p:spPr>
          <a:xfrm>
            <a:off x="4827351" y="3968816"/>
            <a:ext cx="6048462" cy="2617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Diseño - Experiencia de usuario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Legal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Gobierno de datos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Servicio al cliente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Operaciones:  Aseguramiento Operacional (claves), Gestión de datos, </a:t>
            </a:r>
            <a:r>
              <a:rPr lang="es-ES" sz="1400" i="1" dirty="0" err="1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Call</a:t>
            </a: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center y Gestión de procesos </a:t>
            </a:r>
            <a:r>
              <a:rPr lang="es-ES" sz="1400" i="1" dirty="0" err="1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batch</a:t>
            </a:r>
            <a:endParaRPr lang="es-ES" sz="1400" i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VP </a:t>
            </a:r>
            <a:r>
              <a:rPr lang="es-ES" sz="1400" i="1" dirty="0" err="1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Delivery</a:t>
            </a: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&amp; Implementaciones:  implementaciones  (WS) y VAPS (estrategias)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rgbClr val="92D05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VP Financiera: Facturación.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i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A05E3064-FACF-4321-A4EA-23296699D3D7}"/>
              </a:ext>
            </a:extLst>
          </p:cNvPr>
          <p:cNvSpPr txBox="1"/>
          <p:nvPr/>
        </p:nvSpPr>
        <p:spPr>
          <a:xfrm>
            <a:off x="1682357" y="1697768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738177" y="1697823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738177" y="1710622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ateriales escolares caricaturas">
            <a:extLst>
              <a:ext uri="{FF2B5EF4-FFF2-40B4-BE49-F238E27FC236}">
                <a16:creationId xmlns:a16="http://schemas.microsoft.com/office/drawing/2014/main" id="{7905E063-E7E3-4CD6-82EC-B79F0124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62" y="2714988"/>
            <a:ext cx="3226770" cy="300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BC84FD0-0B8B-4C44-B9C8-BDE120A3F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787591"/>
              </p:ext>
            </p:extLst>
          </p:nvPr>
        </p:nvGraphicFramePr>
        <p:xfrm>
          <a:off x="923705" y="2501781"/>
          <a:ext cx="6214073" cy="4203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6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6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6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01239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start sign">
            <a:extLst>
              <a:ext uri="{FF2B5EF4-FFF2-40B4-BE49-F238E27FC236}">
                <a16:creationId xmlns:a16="http://schemas.microsoft.com/office/drawing/2014/main" id="{990BB565-8F46-4388-9FE4-1F07ED1A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96" y="2439085"/>
            <a:ext cx="2667510" cy="33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DC0EAD67-2A09-4CAF-BA82-E08C30F4BC8E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4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>
            <a:extLst>
              <a:ext uri="{FF2B5EF4-FFF2-40B4-BE49-F238E27FC236}">
                <a16:creationId xmlns:a16="http://schemas.microsoft.com/office/drawing/2014/main" id="{82FF9292-0BBE-4242-85A6-75FFC15C52D6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AF17D7-5A7C-44B1-9643-B82B9F5D0D0E}"/>
              </a:ext>
            </a:extLst>
          </p:cNvPr>
          <p:cNvSpPr/>
          <p:nvPr/>
        </p:nvSpPr>
        <p:spPr>
          <a:xfrm>
            <a:off x="846548" y="2590446"/>
            <a:ext cx="4978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Enmarcamos el proceso de </a:t>
            </a:r>
            <a:r>
              <a:rPr lang="es-CO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Agile en los siguientes once pasos: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551E3F-7F5E-422A-AE89-A7FBB0F6823A}"/>
              </a:ext>
            </a:extLst>
          </p:cNvPr>
          <p:cNvSpPr/>
          <p:nvPr/>
        </p:nvSpPr>
        <p:spPr>
          <a:xfrm>
            <a:off x="6819525" y="2461797"/>
            <a:ext cx="3900084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02C4053-25B7-4428-A800-BB92E0AEBDEF}"/>
              </a:ext>
            </a:extLst>
          </p:cNvPr>
          <p:cNvSpPr/>
          <p:nvPr/>
        </p:nvSpPr>
        <p:spPr>
          <a:xfrm>
            <a:off x="6819525" y="2393557"/>
            <a:ext cx="390008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F08BE4E-4B27-4E76-8257-DD65723DCD33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8769567" y="2393557"/>
            <a:ext cx="0" cy="113040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13E12E91-E3A5-47F0-B38B-891F0B68649D}"/>
              </a:ext>
            </a:extLst>
          </p:cNvPr>
          <p:cNvSpPr/>
          <p:nvPr/>
        </p:nvSpPr>
        <p:spPr>
          <a:xfrm>
            <a:off x="8189102" y="3299174"/>
            <a:ext cx="1160925" cy="12589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latin typeface="Candara" panose="020E050203030302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693A59-BBFF-4990-BA43-C06A512CCA3E}"/>
              </a:ext>
            </a:extLst>
          </p:cNvPr>
          <p:cNvCxnSpPr>
            <a:cxnSpLocks/>
          </p:cNvCxnSpPr>
          <p:nvPr/>
        </p:nvCxnSpPr>
        <p:spPr>
          <a:xfrm>
            <a:off x="8771534" y="4564282"/>
            <a:ext cx="1" cy="6228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2AD1CB1-74E9-46E6-86D7-4E5D50076F25}"/>
              </a:ext>
            </a:extLst>
          </p:cNvPr>
          <p:cNvSpPr txBox="1"/>
          <p:nvPr/>
        </p:nvSpPr>
        <p:spPr>
          <a:xfrm>
            <a:off x="8383278" y="3354681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Doing</a:t>
            </a:r>
          </a:p>
        </p:txBody>
      </p:sp>
      <p:cxnSp>
        <p:nvCxnSpPr>
          <p:cNvPr id="6145" name="Conector recto 6144">
            <a:extLst>
              <a:ext uri="{FF2B5EF4-FFF2-40B4-BE49-F238E27FC236}">
                <a16:creationId xmlns:a16="http://schemas.microsoft.com/office/drawing/2014/main" id="{98761C40-D245-4F2F-B19E-4EB060C7B089}"/>
              </a:ext>
            </a:extLst>
          </p:cNvPr>
          <p:cNvCxnSpPr>
            <a:cxnSpLocks/>
          </p:cNvCxnSpPr>
          <p:nvPr/>
        </p:nvCxnSpPr>
        <p:spPr>
          <a:xfrm>
            <a:off x="8189102" y="3716618"/>
            <a:ext cx="11609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115EA8E-5E2B-4427-99C5-22356F3C833B}"/>
              </a:ext>
            </a:extLst>
          </p:cNvPr>
          <p:cNvSpPr txBox="1"/>
          <p:nvPr/>
        </p:nvSpPr>
        <p:spPr>
          <a:xfrm>
            <a:off x="7408261" y="2487004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To Do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B9568F4-A11F-476C-A288-4E95CF5004FF}"/>
              </a:ext>
            </a:extLst>
          </p:cNvPr>
          <p:cNvSpPr txBox="1"/>
          <p:nvPr/>
        </p:nvSpPr>
        <p:spPr>
          <a:xfrm>
            <a:off x="9423615" y="2469815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Done</a:t>
            </a:r>
          </a:p>
        </p:txBody>
      </p:sp>
      <p:pic>
        <p:nvPicPr>
          <p:cNvPr id="6147" name="Imagen 6146">
            <a:extLst>
              <a:ext uri="{FF2B5EF4-FFF2-40B4-BE49-F238E27FC236}">
                <a16:creationId xmlns:a16="http://schemas.microsoft.com/office/drawing/2014/main" id="{00335E06-5371-4519-93DC-7399D362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4603" y="3271908"/>
            <a:ext cx="1724025" cy="1276350"/>
          </a:xfrm>
          <a:prstGeom prst="rect">
            <a:avLst/>
          </a:prstGeom>
        </p:spPr>
      </p:pic>
      <p:pic>
        <p:nvPicPr>
          <p:cNvPr id="6149" name="Imagen 6148">
            <a:extLst>
              <a:ext uri="{FF2B5EF4-FFF2-40B4-BE49-F238E27FC236}">
                <a16:creationId xmlns:a16="http://schemas.microsoft.com/office/drawing/2014/main" id="{7BDFDDB7-E037-4E6E-8491-234EBE05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9267" y="3194694"/>
            <a:ext cx="600075" cy="1704975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8FBE6219-E686-4FE8-8EA8-EF009550D8A3}"/>
              </a:ext>
            </a:extLst>
          </p:cNvPr>
          <p:cNvSpPr/>
          <p:nvPr/>
        </p:nvSpPr>
        <p:spPr>
          <a:xfrm>
            <a:off x="6686379" y="2005487"/>
            <a:ext cx="423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del taller en Tablero Kanban: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92B649C0-B116-434E-8645-CB2D6CB346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2016" y="3134763"/>
            <a:ext cx="4831080" cy="2985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Rectángulo 6149">
            <a:extLst>
              <a:ext uri="{FF2B5EF4-FFF2-40B4-BE49-F238E27FC236}">
                <a16:creationId xmlns:a16="http://schemas.microsoft.com/office/drawing/2014/main" id="{A041DEA6-A2C7-4CB3-B2CA-879E47B3B883}"/>
              </a:ext>
            </a:extLst>
          </p:cNvPr>
          <p:cNvSpPr/>
          <p:nvPr/>
        </p:nvSpPr>
        <p:spPr>
          <a:xfrm>
            <a:off x="5721563" y="5178509"/>
            <a:ext cx="6096000" cy="10041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Entendimiento de qué se pretende lograr con el taller y cómo se va a lograr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 las sesiones validada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Kanban del taller. 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ESTO DEBE SERIGUAL A La  AGENDA!!!</a:t>
            </a:r>
            <a:endParaRPr lang="es-419" sz="1400" dirty="0">
              <a:solidFill>
                <a:srgbClr val="92D050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02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3822</Words>
  <Application>Microsoft Office PowerPoint</Application>
  <PresentationFormat>Panorámica</PresentationFormat>
  <Paragraphs>459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Candara</vt:lpstr>
      <vt:lpstr>Times New Roman</vt:lpstr>
      <vt:lpstr>Wingdings</vt:lpstr>
      <vt:lpstr>Tema de Office</vt:lpstr>
      <vt:lpstr>Guía Inception Agile</vt:lpstr>
      <vt:lpstr>Índice</vt:lpstr>
      <vt:lpstr>Introducción</vt:lpstr>
      <vt:lpstr> </vt:lpstr>
      <vt:lpstr>¿Cómo preparar una Inception?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la Inception</vt:lpstr>
      <vt:lpstr>En la Inception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PMO</dc:title>
  <dc:creator>Hidalgo, Erica</dc:creator>
  <cp:lastModifiedBy>Hidalgo, Erica</cp:lastModifiedBy>
  <cp:revision>164</cp:revision>
  <dcterms:created xsi:type="dcterms:W3CDTF">2018-07-06T13:00:45Z</dcterms:created>
  <dcterms:modified xsi:type="dcterms:W3CDTF">2018-11-22T02:09:30Z</dcterms:modified>
</cp:coreProperties>
</file>